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ccedacris.ulpgc.es/cris/explore/orguni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8599d60d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58599d60dd_0_4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85e41cd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Artículos de investigación (ART):</a:t>
            </a:r>
            <a:r>
              <a:rPr lang="es-CO">
                <a:solidFill>
                  <a:schemeClr val="dk1"/>
                </a:solidFill>
              </a:rPr>
              <a:t> Producción original e inédita publicada en una revista de contenido científico, tecnológico o académico, producto de procesos de investigación y reflexión, objeto de evaluación por pares y avalado como un aporte significativo.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Notas Científicas (N): </a:t>
            </a:r>
            <a:r>
              <a:rPr lang="es-CO">
                <a:solidFill>
                  <a:schemeClr val="dk1"/>
                </a:solidFill>
              </a:rPr>
              <a:t>Son noticias del hallazgo de una nueva especie, descubrimientos de nuevos cuerpos celestes o descripciones cortas de fenómenos difíciles de diagnosticar.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Libros resultado de investigación (LIB): </a:t>
            </a:r>
            <a:r>
              <a:rPr lang="es-CO">
                <a:solidFill>
                  <a:schemeClr val="dk1"/>
                </a:solidFill>
              </a:rPr>
              <a:t>Publicación original e inédita, cuyo contenido es el resultado de un proceso de investigación, evaluado por dos o más pares académicos con aportes significativos al conocimiento en su área.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Capítulos en libro resultado de investigación (CAP_LIB): </a:t>
            </a:r>
            <a:r>
              <a:rPr lang="es-CO">
                <a:solidFill>
                  <a:schemeClr val="dk1"/>
                </a:solidFill>
              </a:rPr>
              <a:t>Publicación original e inédita, cuyo contenido es el resultado de un proceso de investigación y que forma parte de un libro de colaboración conjunta.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Productos tecnológicos patentados o en proceso de concesión de la patente: </a:t>
            </a:r>
            <a:r>
              <a:rPr lang="es-CO">
                <a:solidFill>
                  <a:schemeClr val="dk1"/>
                </a:solidFill>
              </a:rPr>
              <a:t>La patente es un título de propiedad otorgado por el gobierno de un país, que da a su titular el derecho a impedir temporalmente a otros la fabricación, venta o utilización comercial. </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Patente de invención (PA):</a:t>
            </a:r>
            <a:r>
              <a:rPr lang="es-CO">
                <a:solidFill>
                  <a:schemeClr val="dk1"/>
                </a:solidFill>
              </a:rPr>
              <a:t> Derecho exclusivo que confiere al estado sobre una invención.</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Patente de modelo de utilidad (MA)</a:t>
            </a:r>
            <a:r>
              <a:rPr lang="es-CO">
                <a:solidFill>
                  <a:schemeClr val="dk1"/>
                </a:solidFill>
              </a:rPr>
              <a:t>: Derecho exclusivo que confiere el estado para proteger toda nueva forma, configuración o disposición de elementos.</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Variedad vegetal y variedad animal: </a:t>
            </a:r>
            <a:r>
              <a:rPr lang="es-CO">
                <a:solidFill>
                  <a:schemeClr val="dk1"/>
                </a:solidFill>
              </a:rPr>
              <a:t>Son organismos vivos cuyas características han sido cambiadas , usando técnicas de ingeniería genética, para introducir genes que proceden de otras especies. </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Variedad vegetal (VV): </a:t>
            </a:r>
            <a:r>
              <a:rPr lang="es-CO">
                <a:solidFill>
                  <a:schemeClr val="dk1"/>
                </a:solidFill>
              </a:rPr>
              <a:t>Se refiere a las variedades vegetales cuando sean nuevas, homogéneas, distinguibles y estables, y se les hubiese asignado una denominación que constituya su designación genérica. </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Nueva raza animal (VA):</a:t>
            </a:r>
            <a:r>
              <a:rPr lang="es-CO">
                <a:solidFill>
                  <a:schemeClr val="dk1"/>
                </a:solidFill>
              </a:rPr>
              <a:t> La nueva raza animal se reconoce como la escala más baja de la clasificación taxonómica y hace referencia a todo aquel que tenga incorporado en el genoma de sus células germinativas o somáticas.</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Poblaciones mejoradas de razas pecuarias (VA): </a:t>
            </a:r>
            <a:r>
              <a:rPr lang="es-CO">
                <a:solidFill>
                  <a:schemeClr val="dk1"/>
                </a:solidFill>
              </a:rPr>
              <a:t>Grupo de animales de la misma especie, que expresan un mayor desempeño en una o varias características con respecto a la población de origen.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Productos resultados de la creación o investigación - creación en artes, arquitectura y diseño (AAD): </a:t>
            </a:r>
            <a:r>
              <a:rPr lang="es-CO">
                <a:solidFill>
                  <a:schemeClr val="dk1"/>
                </a:solidFill>
              </a:rPr>
              <a:t>Obras, diseños y procesos de nuevo conocimiento, provenientes de la creación en artes, arquitectura y diseño resultantes de procesos de creación.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marR="0" lvl="0" indent="0" algn="just" rtl="0">
              <a:lnSpc>
                <a:spcPct val="115000"/>
              </a:lnSpc>
              <a:spcBef>
                <a:spcPts val="0"/>
              </a:spcBef>
              <a:spcAft>
                <a:spcPts val="0"/>
              </a:spcAft>
              <a:buClr>
                <a:schemeClr val="dk1"/>
              </a:buClr>
              <a:buSzPts val="1100"/>
              <a:buFont typeface="Arial"/>
              <a:buNone/>
            </a:pPr>
            <a:endParaRPr b="1">
              <a:solidFill>
                <a:schemeClr val="dk1"/>
              </a:solidFill>
              <a:highlight>
                <a:srgbClr val="FFFF00"/>
              </a:highlight>
            </a:endParaRPr>
          </a:p>
          <a:p>
            <a:pPr marL="0" marR="0" lvl="0" indent="0" algn="just" rtl="0">
              <a:lnSpc>
                <a:spcPct val="115000"/>
              </a:lnSpc>
              <a:spcBef>
                <a:spcPts val="0"/>
              </a:spcBef>
              <a:spcAft>
                <a:spcPts val="0"/>
              </a:spcAft>
              <a:buClr>
                <a:schemeClr val="dk1"/>
              </a:buClr>
              <a:buSzPts val="1100"/>
              <a:buFont typeface="Arial"/>
              <a:buNone/>
            </a:pPr>
            <a:r>
              <a:rPr lang="es-CO" b="1">
                <a:solidFill>
                  <a:schemeClr val="dk1"/>
                </a:solidFill>
              </a:rPr>
              <a:t>Productos resultados de actividades de desarrollo tecnológico e innovación.</a:t>
            </a:r>
            <a:endParaRPr b="1">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Productos tecnológicos certificados o validados: </a:t>
            </a:r>
            <a:r>
              <a:rPr lang="es-CO">
                <a:solidFill>
                  <a:schemeClr val="dk1"/>
                </a:solidFill>
              </a:rPr>
              <a:t>Son aquellos registrados en las entidades que para tal fin están establecidas.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Diseño industrial (DI): </a:t>
            </a:r>
            <a:r>
              <a:rPr lang="es-CO">
                <a:solidFill>
                  <a:schemeClr val="dk1"/>
                </a:solidFill>
              </a:rPr>
              <a:t>Es toda forma externa o apariencia estética de elementos funcionales o decorativos que sirven de patrón para su producción en la industria, manufactura o artesanía.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Esquema de trazado de circuito integrado (ECI): </a:t>
            </a:r>
            <a:r>
              <a:rPr lang="es-CO">
                <a:solidFill>
                  <a:schemeClr val="dk1"/>
                </a:solidFill>
              </a:rPr>
              <a:t>Son dispositivos en los que ciertos elementos con funciones eléctricas, como transistores, resistencias, condensadores, diodos, etc., están montados en su sustrato común como silicona pura. Estos componentes están conectados de manera que el circuito integrado puede controlar la corriente eléctrica y, de esta manera, rectificarla, ampliarla, etc.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Software (SF): </a:t>
            </a:r>
            <a:r>
              <a:rPr lang="es-CO">
                <a:solidFill>
                  <a:schemeClr val="dk1"/>
                </a:solidFill>
              </a:rPr>
              <a:t>Suma total de los programas de cómputo, procedimientos, reglas, documentación técnica y de usuarios, y datos asociados, que forma parte de las operaciones de un sistema de cómputo, cuyo propósito es el de apoyar el procedimiento de información.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Planta piloto (PP): </a:t>
            </a:r>
            <a:r>
              <a:rPr lang="es-CO">
                <a:solidFill>
                  <a:schemeClr val="dk1"/>
                </a:solidFill>
              </a:rPr>
              <a:t>Construcción y utilización de una planta piloto que forma parte de la I+D, siempre y cuando el objetivo principal sea adquirir una experiencia y obtener datos técnicos o de otro tipo que puedan utilizarse: evaluación de hipótesis, elaboración de nuevas fórmulas de productos, establecimiento de nuevas especificaciones de producto terminado, diseño de equipo y estructuras especiales y redacción de instrucciones de funcionamiento o manuales de procesos.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Prototipo industrial (PI): </a:t>
            </a:r>
            <a:r>
              <a:rPr lang="es-CO">
                <a:solidFill>
                  <a:schemeClr val="dk1"/>
                </a:solidFill>
              </a:rPr>
              <a:t>Modelo original construido, que posee todas las características técnicas y de funcionamiento del nuevo producto. Este producto cuenta con un periodo de prueba, si los resultados no llegan a ser satisfactorios y pueden utilizarse en nuevos trabajos de desarrollo.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Signos distintivos (SD): </a:t>
            </a:r>
            <a:r>
              <a:rPr lang="es-CO">
                <a:solidFill>
                  <a:schemeClr val="dk1"/>
                </a:solidFill>
              </a:rPr>
              <a:t>Son todos aquellos símbolos, figuras, vocablos o expresiones que se utilizan en las organizaciones para diferenciar los productos, servicios y procesos que son el resultado de la creación, investigación, desarrollos tecnológicos e innovación.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Productos nutraceúticos (PN): </a:t>
            </a:r>
            <a:r>
              <a:rPr lang="es-CO">
                <a:solidFill>
                  <a:schemeClr val="dk1"/>
                </a:solidFill>
              </a:rPr>
              <a:t>Productos de origen natural con propiedades biológicas activas de uso en el ámbito alimenticio, farmacéutico y cosmético.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Colección científica (CC): </a:t>
            </a:r>
            <a:r>
              <a:rPr lang="es-CO">
                <a:solidFill>
                  <a:schemeClr val="dk1"/>
                </a:solidFill>
              </a:rPr>
              <a:t>Conjunto de organismos, fósiles, minerales, lenguas o partes de estos, organizados y categorizados para proporcionar información de utilidad de investigación científica.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Nuevo registro científico (NRC): </a:t>
            </a:r>
            <a:r>
              <a:rPr lang="es-CO">
                <a:solidFill>
                  <a:schemeClr val="dk1"/>
                </a:solidFill>
              </a:rPr>
              <a:t>Nuevo registro de productos de procesos de ciencia, tecnología e innovación en sistemas de información científicos. Pueden ser sustancias, redescubrimientos biológicos, nuevas unidades taxonómicas, geográficos, paleontológicos o lingüísticos. </a:t>
            </a:r>
            <a:endParaRPr>
              <a:solidFill>
                <a:schemeClr val="dk1"/>
              </a:solidFill>
            </a:endParaRPr>
          </a:p>
          <a:p>
            <a:pPr marL="91440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Productos Empresariales: </a:t>
            </a:r>
            <a:r>
              <a:rPr lang="es-CO">
                <a:solidFill>
                  <a:schemeClr val="dk1"/>
                </a:solidFill>
              </a:rPr>
              <a:t>Se integran productos que impactan directamente las actividades que desarrollan las empresas.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Secreto empresarial(SE): </a:t>
            </a:r>
            <a:r>
              <a:rPr lang="es-CO">
                <a:solidFill>
                  <a:schemeClr val="dk1"/>
                </a:solidFill>
              </a:rPr>
              <a:t>Cualquier información no divulgada que una persona natural o jurídica legítimamente posea, que pueda usarse en alguna actividad productiva, industrial o comercial, y que sea susceptible de transmitirse a un tercero.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Empresas de base tecnológica (EBT):</a:t>
            </a:r>
            <a:endParaRPr b="1">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Spin-off </a:t>
            </a:r>
            <a:r>
              <a:rPr lang="es-CO">
                <a:solidFill>
                  <a:schemeClr val="dk1"/>
                </a:solidFill>
              </a:rPr>
              <a:t>Una empresa que surgió con base en la creatividad, la investigación y el desarrollo tecnológico cuyo origen es académico o empresarial y en la cual la universidad tiene participación.</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Start-up: </a:t>
            </a:r>
            <a:r>
              <a:rPr lang="es-CO">
                <a:solidFill>
                  <a:schemeClr val="dk1"/>
                </a:solidFill>
              </a:rPr>
              <a:t>Una empresa emergente surgida con base en la investigación, innovación y el desarrollo tecnológico cuyo origen es académico o empresarial.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Empresas creativas y culturales (ICC): </a:t>
            </a:r>
            <a:r>
              <a:rPr lang="es-CO">
                <a:solidFill>
                  <a:schemeClr val="dk1"/>
                </a:solidFill>
              </a:rPr>
              <a:t>La cultura como un motor de desarrollo, capaz de liderar el crecimiento de la economía creativa y en particular el de las industrias culturales y creativas.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Innovación generada en la gestión empresarial (IG): </a:t>
            </a:r>
            <a:r>
              <a:rPr lang="es-CO">
                <a:solidFill>
                  <a:schemeClr val="dk1"/>
                </a:solidFill>
              </a:rPr>
              <a:t>Son métodos, productos y herramientas aplicadas en las empresas ya sea en el ámbito organizacional o comercial, que constituyen o se convierten en un elemento novedoso que genera beneficios tangibles a la empresa.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Innovación en procedimiento y servicio  (IPP): </a:t>
            </a:r>
            <a:r>
              <a:rPr lang="es-CO">
                <a:solidFill>
                  <a:schemeClr val="dk1"/>
                </a:solidFill>
              </a:rPr>
              <a:t>Se refiere a procedimientos significativamente mejorados en todos los sectores de la economía (no protegidos por patentes o en proceso de protección), incluidos los que son únicamente para la propia empresa.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Regulaciones, normas, reglamentos o legislaciones (RNL): </a:t>
            </a:r>
            <a:r>
              <a:rPr lang="es-CO">
                <a:solidFill>
                  <a:schemeClr val="dk1"/>
                </a:solidFill>
              </a:rPr>
              <a:t>Aquellas que han sido emitidas por una entidad competente, adaptadas por una comunidad específica y cuya generación se apoyó en la actividad científica o tecnológica.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Norma técnica (RNT): </a:t>
            </a:r>
            <a:r>
              <a:rPr lang="es-CO">
                <a:solidFill>
                  <a:schemeClr val="dk1"/>
                </a:solidFill>
              </a:rPr>
              <a:t>Documento establecido por consenso y aprobado por un organismo reconocido, que suministra, para uso común y repetido, reglas, directrices y características para las actividades o sus resultados, encaminados al logro del grado óptimo de orden de un contexto dado.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Reglamento técnico: </a:t>
            </a:r>
            <a:r>
              <a:rPr lang="es-CO">
                <a:solidFill>
                  <a:schemeClr val="dk1"/>
                </a:solidFill>
              </a:rPr>
              <a:t>Reglamento de carácter obligatorio, expedido  por la autoridad competente, con fundamento en la ley, que suministra requisitos técnicos, bien sea directamente o mediante referencia o incorporación del contenido de una norma nacional, regional o internacional, una especificación técnica o un código de un buen procedimiento.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Guía de Práctica Clínica  (RNP): </a:t>
            </a:r>
            <a:r>
              <a:rPr lang="es-CO">
                <a:solidFill>
                  <a:schemeClr val="dk1"/>
                </a:solidFill>
              </a:rPr>
              <a:t>Documento informativo que incluye recomendaciones para optimizar el cuidado del paciente, realizada con base en una revisión sistemática de la evidencia y en la evaluación de los beneficios y daños de distintas opciones de la atención en salud.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Protocolo de Vigilancia Epidemiológica (PVE): </a:t>
            </a:r>
            <a:r>
              <a:rPr lang="es-CO">
                <a:solidFill>
                  <a:schemeClr val="dk1"/>
                </a:solidFill>
              </a:rPr>
              <a:t>Documento en el que se establecen los conceptos, definiciones y procedimientos estandarizados que deben aplicar a cada una de las instancias.</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Actos legislativos (AL): </a:t>
            </a:r>
            <a:r>
              <a:rPr lang="es-CO">
                <a:solidFill>
                  <a:schemeClr val="dk1"/>
                </a:solidFill>
              </a:rPr>
              <a:t>Es una norma expedida por el Congreso de la República que tiene por objeto modificar, reformar, adicionar o derogar los textos constitucionales. Se espera que los investigadores o grupos de investigación desarrollen un insumo que sirve de sustentación y aprobación del acto legislativo.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Proyecto de Ley (RNPL): </a:t>
            </a:r>
            <a:r>
              <a:rPr lang="es-CO">
                <a:solidFill>
                  <a:schemeClr val="dk1"/>
                </a:solidFill>
              </a:rPr>
              <a:t>Es una propuesta de legislación presentada ante el Senado de la República que contiene una exposición de motivos y que es el resultado del trabajo de investigación.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Consultorías científico-tecnológicas e informes técnicos finales: </a:t>
            </a:r>
            <a:r>
              <a:rPr lang="es-CO">
                <a:solidFill>
                  <a:schemeClr val="dk1"/>
                </a:solidFill>
              </a:rPr>
              <a:t>Servicio profesional o método para presentar asesoramiento y ayuda práctica por un grupo de investigadores o expertos en las diversas disciplinas.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Concepto técnico (CT): </a:t>
            </a:r>
            <a:r>
              <a:rPr lang="es-CO">
                <a:solidFill>
                  <a:schemeClr val="dk1"/>
                </a:solidFill>
              </a:rPr>
              <a:t>Son conceptos calificados emitidos por el grupo de investigación o alguno de sus integrantes, producto de su trayectoria y especialidad técnica que sirven para la toma de decisiones.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Informes técnicos (INF): </a:t>
            </a:r>
            <a:r>
              <a:rPr lang="es-CO">
                <a:solidFill>
                  <a:schemeClr val="dk1"/>
                </a:solidFill>
              </a:rPr>
              <a:t>Resultado de estudios para el diseño de planes y políticas de ciencia o tecnología; de estudios de diagnóstico; de programas o proyectos científicos o tecnológicos, así como el diseño de sistemas de información y servicios de procesamiento de datos de ciencia.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b="1">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Acuerdo de licencia para la explotación de obras protegidas por derecho de autor (MR): </a:t>
            </a:r>
            <a:r>
              <a:rPr lang="es-CO">
                <a:solidFill>
                  <a:schemeClr val="dk1"/>
                </a:solidFill>
              </a:rPr>
              <a:t>Producto proveniente de actividad registrada de creación o de investigación de creación avalado por un grupo de investigación con de registro ante la Dirección Nacional de Derechos de Autor, susceptible de ser replicado, comercializado o industrializado.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b="1">
              <a:solidFill>
                <a:schemeClr val="dk1"/>
              </a:solidFill>
            </a:endParaRPr>
          </a:p>
          <a:p>
            <a:pPr marL="0" marR="0" lvl="0" indent="0" algn="just" rtl="0">
              <a:lnSpc>
                <a:spcPct val="115000"/>
              </a:lnSpc>
              <a:spcBef>
                <a:spcPts val="0"/>
              </a:spcBef>
              <a:spcAft>
                <a:spcPts val="0"/>
              </a:spcAft>
              <a:buClr>
                <a:schemeClr val="dk1"/>
              </a:buClr>
              <a:buSzPts val="1100"/>
              <a:buFont typeface="Arial"/>
              <a:buNone/>
            </a:pPr>
            <a:r>
              <a:rPr lang="es-CO" b="1">
                <a:solidFill>
                  <a:schemeClr val="dk1"/>
                </a:solidFill>
              </a:rPr>
              <a:t>Productos resultados de actividades de apropiación social del conocimiento.</a:t>
            </a:r>
            <a:endParaRPr b="1">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Participación ciudadana en CTeI:</a:t>
            </a:r>
            <a:r>
              <a:rPr lang="es-CO">
                <a:solidFill>
                  <a:schemeClr val="dk1"/>
                </a:solidFill>
              </a:rPr>
              <a:t> Productos que evidencian actividad del grupo de investigación en procesos que involucren la participación ciudadana.</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Participación ciudadana en CTel  (PPC): </a:t>
            </a:r>
            <a:r>
              <a:rPr lang="es-CO">
                <a:solidFill>
                  <a:schemeClr val="dk1"/>
                </a:solidFill>
              </a:rPr>
              <a:t>Desarrollo de proyectos o programas de investigación a largo plazo, que involucren participación activa de comunidades y de grupos de ciudadanos entorno a la definición del problema.</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Espacios de participación ciudadana en CTel (EPC): </a:t>
            </a:r>
            <a:r>
              <a:rPr lang="es-CO">
                <a:solidFill>
                  <a:schemeClr val="dk1"/>
                </a:solidFill>
              </a:rPr>
              <a:t>Participación del grupo de investigación en espacios o eventos de discusión nacionales, regionales o locales en los que se cuenten con la participación activa de las comunidades y ciudadanos.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Estrategias pedagógicas para el fomento de la CTeI:</a:t>
            </a:r>
            <a:r>
              <a:rPr lang="es-CO">
                <a:solidFill>
                  <a:schemeClr val="dk1"/>
                </a:solidFill>
              </a:rPr>
              <a:t> Se reconocerán como produtos aquellos que evidencien procesos de intercambio y transferencia del conocimiento entre los grupos de investigación, ciudadanos y comunidades para la formación de capacidades y el fomento de la cultura científica y creativa.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Programa/Estrategia pedagógica para el fomento a la CTel (EPA): </a:t>
            </a:r>
            <a:r>
              <a:rPr lang="es-CO">
                <a:solidFill>
                  <a:schemeClr val="dk1"/>
                </a:solidFill>
              </a:rPr>
              <a:t>Diseño y ejecución de estrategias pedagógicas y didácticas que faciliten el aprendizaje, la aplicación y uso de la ciencia, tecnología e innovación en diferentes grupos sociales.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Alianzas con centros dedicados a la apropiación social del conocimiento: </a:t>
            </a:r>
            <a:r>
              <a:rPr lang="es-CO">
                <a:solidFill>
                  <a:schemeClr val="dk1"/>
                </a:solidFill>
              </a:rPr>
              <a:t>Formulación de proyectos conjuntos con centros dedicados a la apropiación social del conocimiento (museos de ciencia, centros interactivos, casas de ciencia, jardines botánicos, bibliotecas, entre otros) con el fin de crear experiencias que despierten el interés por el conocimiento científico - tecnológico artístico que fomenten una cultura científica y creativa. </a:t>
            </a:r>
            <a:endParaRPr>
              <a:solidFill>
                <a:schemeClr val="dk1"/>
              </a:solidFill>
            </a:endParaRPr>
          </a:p>
          <a:p>
            <a:pPr marL="91440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Comunicación social del conocimiento:</a:t>
            </a:r>
            <a:r>
              <a:rPr lang="es-CO">
                <a:solidFill>
                  <a:schemeClr val="dk1"/>
                </a:solidFill>
              </a:rPr>
              <a:t> Se reconocerán productos comunicativos que permitan comprender las ventajas y desventajas de las investigaciones, desarrollos tecnológicos y procesos de innovación.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Estrategia de comunicación del conocimiento (PPC): </a:t>
            </a:r>
            <a:r>
              <a:rPr lang="es-CO">
                <a:solidFill>
                  <a:schemeClr val="dk1"/>
                </a:solidFill>
              </a:rPr>
              <a:t>Diseño e implementación de estrategias que involucren, de manera crítica y reflexiva con relación de los procesos de investigación.</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Generación de contenido impresos, radiales, audiovisuales,multimedia, virtuales y Creative Commons (GC): </a:t>
            </a:r>
            <a:r>
              <a:rPr lang="es-CO">
                <a:solidFill>
                  <a:schemeClr val="dk1"/>
                </a:solidFill>
              </a:rPr>
              <a:t>Generación de contenidos a través de alianzas con diferentes medios masivos, alternativos o comunitarios.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Generación de contenidos de audio: </a:t>
            </a:r>
            <a:r>
              <a:rPr lang="es-CO">
                <a:solidFill>
                  <a:schemeClr val="dk1"/>
                </a:solidFill>
              </a:rPr>
              <a:t>Archivos digitales que contienen registro acústico de sonidos ambientales, fonéticos o musicales. Asociado con una identidad y avalado por el Registro Nacional de Colecciones (RNC).</a:t>
            </a:r>
            <a:endParaRPr>
              <a:solidFill>
                <a:schemeClr val="dk1"/>
              </a:solidFill>
            </a:endParaRPr>
          </a:p>
          <a:p>
            <a:pPr marL="45720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marR="0" lvl="0" indent="-298450" algn="just" rtl="0">
              <a:lnSpc>
                <a:spcPct val="115000"/>
              </a:lnSpc>
              <a:spcBef>
                <a:spcPts val="0"/>
              </a:spcBef>
              <a:spcAft>
                <a:spcPts val="0"/>
              </a:spcAft>
              <a:buClr>
                <a:schemeClr val="dk1"/>
              </a:buClr>
              <a:buSzPts val="1100"/>
              <a:buChar char="●"/>
            </a:pPr>
            <a:r>
              <a:rPr lang="es-CO" b="1">
                <a:solidFill>
                  <a:schemeClr val="dk1"/>
                </a:solidFill>
              </a:rPr>
              <a:t>Circulación de conocimiento especializado:</a:t>
            </a:r>
            <a:r>
              <a:rPr lang="es-CO">
                <a:solidFill>
                  <a:schemeClr val="dk1"/>
                </a:solidFill>
              </a:rPr>
              <a:t> Se reconocerán los procesos que generen la circulación del conocimiento especializado entre comunidades de expertos, evidenciando las ventajas y potencialidades de la CTel, así como los riesgos y limitaciones.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Evento científico con componente de apropiación (EC): </a:t>
            </a:r>
            <a:r>
              <a:rPr lang="es-CO">
                <a:solidFill>
                  <a:schemeClr val="dk1"/>
                </a:solidFill>
              </a:rPr>
              <a:t>Participación en eventos científicos, tecnológicos y de innovación, como congresos, seminarios, foros, conversatorios, talleres, entre otros.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Participación en redes de conocimiento (RC): </a:t>
            </a:r>
            <a:r>
              <a:rPr lang="es-CO">
                <a:solidFill>
                  <a:schemeClr val="dk1"/>
                </a:solidFill>
              </a:rPr>
              <a:t>Estructura organizacional que articula diferentes instancias con capacidades en CTel.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Talleres de creación (TC): </a:t>
            </a:r>
            <a:r>
              <a:rPr lang="es-CO">
                <a:solidFill>
                  <a:schemeClr val="dk1"/>
                </a:solidFill>
              </a:rPr>
              <a:t>Son laboratorios especializados en desarrollo de iniciativas creativas que potencian las aptitudes del creador y le permite encontrar diversos caminos.</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Eventos artísticos, de arquitectura o de diseño con componentes de apropiación (ECA): </a:t>
            </a:r>
            <a:r>
              <a:rPr lang="es-CO">
                <a:solidFill>
                  <a:schemeClr val="dk1"/>
                </a:solidFill>
              </a:rPr>
              <a:t>Son actividades que se organizan para establecer vínculos de comunicación con comunidades de diverso origen con el propósito desarrollar procesos de apropiación de las obras o productos de la creación o la investigación creación, en las que se pretende que la ciudadanía o los asistentes asuman una posición crítica sobre los alcances e impactos de las obras o productos.</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Documento de trabajo (WP): </a:t>
            </a:r>
            <a:r>
              <a:rPr lang="es-CO">
                <a:solidFill>
                  <a:schemeClr val="dk1"/>
                </a:solidFill>
              </a:rPr>
              <a:t>Los documentos de trabajo son documentos preliminares de carácter técnico o científico. Usualmente los autores elaboran documentos de trabajo para compartir ideas acerca de un tema o para recibir realimentación previa a una presentación formal con la comunidad científica o para publicar en una revista científica.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Nueva Secuencia Genética (NSG): </a:t>
            </a:r>
            <a:r>
              <a:rPr lang="es-CO">
                <a:solidFill>
                  <a:schemeClr val="dk1"/>
                </a:solidFill>
              </a:rPr>
              <a:t>El conjunto de información molecular que haya sido publicados en una revista científica especializada y en una base de datos o repositorio reconocido y que sea de acceso al público.</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Boletín divulgativo de resultado de investigación (BOL): </a:t>
            </a:r>
            <a:r>
              <a:rPr lang="es-CO">
                <a:solidFill>
                  <a:schemeClr val="dk1"/>
                </a:solidFill>
              </a:rPr>
              <a:t>Es una publicación cuyo propósito es compilar y presentar trabajos sobre asuntos científicos y académicos con fines divulgativos y, que usualmente es de tipo institucional.</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Edición de revista científica o de libros resultado de investigación (ERL): </a:t>
            </a:r>
            <a:r>
              <a:rPr lang="es-CO">
                <a:solidFill>
                  <a:schemeClr val="dk1"/>
                </a:solidFill>
              </a:rPr>
              <a:t>Esta actividad será contemplada si alguno de los integrantes del grupo de investigación es editor de una revista o libro de divulgación científica.</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Informe finales de investigación (IFI): </a:t>
            </a:r>
            <a:r>
              <a:rPr lang="es-CO">
                <a:solidFill>
                  <a:schemeClr val="dk1"/>
                </a:solidFill>
              </a:rPr>
              <a:t>Es un documento que presenta los resultados finales de investigación en los cuales se presentan los datos y organizados y clasificados que fueron analizados y trabajados durante la investigación.</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Consultoría científicas-tecnologías (CON_CT): </a:t>
            </a:r>
            <a:r>
              <a:rPr lang="es-CO">
                <a:solidFill>
                  <a:schemeClr val="dk1"/>
                </a:solidFill>
              </a:rPr>
              <a:t>Se entenderá como consultoría científica y tecnológica, estudios requeridos para la ejecución de un proyecto de inversión o para el diseño de planes y políticas de ciencia o tecnología, a estudios de diagnóstico, prefactibilidad y factibilidad para programas o proyectos científicos o tecnológicos, a la evaluación de proyectos de ciencia o tecnología, así como el diseño de sistemas de información y servicios de procesamiento de datos de ciencia o tecnología y las asesorías técnicas y de coordinación de proyectos y programas de ciencia y tecnología.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Consultoría en arte, arquitectura y diseño (CON_AAD): </a:t>
            </a:r>
            <a:r>
              <a:rPr lang="es-CO">
                <a:solidFill>
                  <a:schemeClr val="dk1"/>
                </a:solidFill>
              </a:rPr>
              <a:t>Los contratos de consultoría en arte, arquitectura y diseño son obligaciones que se contraen por miembros de las comunidades académicas de AAD con Instituciones de Educación Superior para: (i) ejecución de proyectos de inversión o para el diseño de planes y políticas culturales; (ii) estudios de diagnóstico, de prefactibilidad, factibilidad; (iii) programas o proyectos creativos y de desarrollo cultural y urbanístico; (iv) evaluación de proyectos culturales, artísticos y urbanísticos; (v) diseño de sistemas de información para el sector cultural y la asesoría técnica; (vi) coordinación de proyectos y programas de recuperación y preservación del patrimonio cultural y arquitectónico.</a:t>
            </a:r>
            <a:endParaRPr>
              <a:solidFill>
                <a:schemeClr val="dk1"/>
              </a:solidFill>
            </a:endParaRPr>
          </a:p>
          <a:p>
            <a:pPr marL="914400" marR="0" lvl="0" indent="0" algn="just" rtl="0">
              <a:lnSpc>
                <a:spcPct val="115000"/>
              </a:lnSpc>
              <a:spcBef>
                <a:spcPts val="0"/>
              </a:spcBef>
              <a:spcAft>
                <a:spcPts val="0"/>
              </a:spcAft>
              <a:buClr>
                <a:schemeClr val="dk1"/>
              </a:buClr>
              <a:buSzPts val="1100"/>
              <a:buFont typeface="Arial"/>
              <a:buNone/>
            </a:pPr>
            <a:endParaRPr b="1">
              <a:solidFill>
                <a:schemeClr val="dk1"/>
              </a:solidFill>
            </a:endParaRPr>
          </a:p>
          <a:p>
            <a:pPr marL="0" marR="0" lvl="0" indent="0" algn="just" rtl="0">
              <a:lnSpc>
                <a:spcPct val="115000"/>
              </a:lnSpc>
              <a:spcBef>
                <a:spcPts val="0"/>
              </a:spcBef>
              <a:spcAft>
                <a:spcPts val="0"/>
              </a:spcAft>
              <a:buClr>
                <a:schemeClr val="dk1"/>
              </a:buClr>
              <a:buSzPts val="1100"/>
              <a:buFont typeface="Arial"/>
              <a:buNone/>
            </a:pPr>
            <a:r>
              <a:rPr lang="es-CO" b="1">
                <a:solidFill>
                  <a:schemeClr val="dk1"/>
                </a:solidFill>
              </a:rPr>
              <a:t>Productos de actividades relacionadas con la Formación de Recurso Humano en CTeI.</a:t>
            </a:r>
            <a:endParaRPr b="1">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Tesis de Doctorado (TD): </a:t>
            </a:r>
            <a:r>
              <a:rPr lang="es-CO">
                <a:solidFill>
                  <a:schemeClr val="dk1"/>
                </a:solidFill>
              </a:rPr>
              <a:t>Tesis con distinción o aprobadas con su respectivo diploma y acta de grado.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Trabajo de grado de Maestría (TM): </a:t>
            </a:r>
            <a:r>
              <a:rPr lang="es-CO">
                <a:solidFill>
                  <a:schemeClr val="dk1"/>
                </a:solidFill>
              </a:rPr>
              <a:t>Trabajo de grado con distinción o aprobadas con su respectivo diploma y acta de grado.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Trabajo de grado de Pregrado (TP): </a:t>
            </a:r>
            <a:r>
              <a:rPr lang="es-CO">
                <a:solidFill>
                  <a:schemeClr val="dk1"/>
                </a:solidFill>
              </a:rPr>
              <a:t>Trabajo de grado con distinción o aprobadas con su respectivo diploma y acta de grado. </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Proyectos de Investigación, Desarrollo e Innovación ID+I - Creación, e Investigación, Desarrollo e Innovación (PID):  </a:t>
            </a:r>
            <a:r>
              <a:rPr lang="es-CO">
                <a:solidFill>
                  <a:schemeClr val="dk1"/>
                </a:solidFill>
              </a:rPr>
              <a:t>Capacidad de gestión de un grupo de investigación, desarrollo tecnológico o innovación de sus integrantes. Los recursos procederán de la misma entidad que avale o presente el grupo de investigación. </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Proyecto ejecutado con investigadores en empresas, industria y Estado:</a:t>
            </a:r>
            <a:r>
              <a:rPr lang="es-CO">
                <a:solidFill>
                  <a:schemeClr val="dk1"/>
                </a:solidFill>
              </a:rPr>
              <a:t> Se consideran como resultados de actividades de formación, aquellos proyectos desarrollados en sectores no académicos y que implican la formación de recurso humano en la metodología de la investigación. </a:t>
            </a:r>
            <a:endParaRPr>
              <a:solidFill>
                <a:schemeClr val="dk1"/>
              </a:solidFill>
            </a:endParaRPr>
          </a:p>
          <a:p>
            <a:pPr marL="1371600" marR="0" lvl="2" indent="-298450" algn="just" rtl="0">
              <a:lnSpc>
                <a:spcPct val="125000"/>
              </a:lnSpc>
              <a:spcBef>
                <a:spcPts val="0"/>
              </a:spcBef>
              <a:spcAft>
                <a:spcPts val="0"/>
              </a:spcAft>
              <a:buClr>
                <a:schemeClr val="dk1"/>
              </a:buClr>
              <a:buSzPts val="1100"/>
              <a:buChar char="■"/>
            </a:pPr>
            <a:r>
              <a:rPr lang="es-CO" b="1">
                <a:solidFill>
                  <a:schemeClr val="dk1"/>
                </a:solidFill>
              </a:rPr>
              <a:t>Proyecto ejecutado con joven investigador:</a:t>
            </a:r>
            <a:r>
              <a:rPr lang="es-CO">
                <a:solidFill>
                  <a:schemeClr val="dk1"/>
                </a:solidFill>
              </a:rPr>
              <a:t> Por considerar que las becas-pasantías de jóvenes investigadores son espacios de formación, se tienen en cuenta los proyectos de investigación donde se encuentre vinculado uno o más jóvenes investigadores.</a:t>
            </a:r>
            <a:endParaRPr>
              <a:solidFill>
                <a:schemeClr val="dk1"/>
              </a:solidFill>
            </a:endParaRPr>
          </a:p>
          <a:p>
            <a:pPr marL="1371600" marR="0" lvl="2" indent="-298450" algn="just" rtl="0">
              <a:lnSpc>
                <a:spcPct val="115000"/>
              </a:lnSpc>
              <a:spcBef>
                <a:spcPts val="0"/>
              </a:spcBef>
              <a:spcAft>
                <a:spcPts val="0"/>
              </a:spcAft>
              <a:buClr>
                <a:schemeClr val="dk1"/>
              </a:buClr>
              <a:buSzPts val="1100"/>
              <a:buChar char="■"/>
            </a:pPr>
            <a:r>
              <a:rPr lang="es-CO" b="1">
                <a:solidFill>
                  <a:schemeClr val="dk1"/>
                </a:solidFill>
              </a:rPr>
              <a:t>Proyecto de Investigación-Creación o de Creación (PIC):</a:t>
            </a:r>
            <a:r>
              <a:rPr lang="es-CO">
                <a:solidFill>
                  <a:schemeClr val="dk1"/>
                </a:solidFill>
              </a:rPr>
              <a:t> Se consideran como resultado de actividades de creación, que implican aportes a la cultura o al comportamiento de las comunidades participantes.</a:t>
            </a:r>
            <a:endParaRPr>
              <a:solidFill>
                <a:schemeClr val="dk1"/>
              </a:solidFill>
            </a:endParaRPr>
          </a:p>
          <a:p>
            <a:pPr marL="91440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Proyecto de extensión y responsabilidad social en CTel (PE): </a:t>
            </a:r>
            <a:r>
              <a:rPr lang="es-CO">
                <a:solidFill>
                  <a:schemeClr val="dk1"/>
                </a:solidFill>
              </a:rPr>
              <a:t>Diseño y desarrollo de proyectos y programas de extensión en CTel o proyectos y programas de extensión que tengan componentes de responsabilidad social.</a:t>
            </a: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Apoyo a creación de programas y cursos de formación de investigadores (AP): </a:t>
            </a:r>
            <a:r>
              <a:rPr lang="es-CO">
                <a:solidFill>
                  <a:schemeClr val="dk1"/>
                </a:solidFill>
              </a:rPr>
              <a:t>Programas y cursos de posgrado que se gestionen dentro de las actividades del grupo de investigación.</a:t>
            </a:r>
            <a:endParaRPr>
              <a:solidFill>
                <a:schemeClr val="dk1"/>
              </a:solidFill>
            </a:endParaRPr>
          </a:p>
          <a:p>
            <a:pPr marL="1371600" marR="0" lvl="2" indent="-298450" algn="just" rtl="0">
              <a:lnSpc>
                <a:spcPct val="125000"/>
              </a:lnSpc>
              <a:spcBef>
                <a:spcPts val="0"/>
              </a:spcBef>
              <a:spcAft>
                <a:spcPts val="0"/>
              </a:spcAft>
              <a:buClr>
                <a:schemeClr val="dk1"/>
              </a:buClr>
              <a:buSzPts val="1100"/>
              <a:buChar char="■"/>
            </a:pPr>
            <a:r>
              <a:rPr lang="es-CO" b="1">
                <a:solidFill>
                  <a:schemeClr val="dk1"/>
                </a:solidFill>
              </a:rPr>
              <a:t>Apoyo a creación de programas de Doctorado:</a:t>
            </a:r>
            <a:r>
              <a:rPr lang="es-CO">
                <a:solidFill>
                  <a:schemeClr val="dk1"/>
                </a:solidFill>
              </a:rPr>
              <a:t> Este apoyo debe estar soportado en una resolución expedida por la institución académica a la cual pertenece el programa</a:t>
            </a:r>
            <a:r>
              <a:rPr lang="es-CO" b="1">
                <a:solidFill>
                  <a:schemeClr val="dk1"/>
                </a:solidFill>
              </a:rPr>
              <a:t>.</a:t>
            </a:r>
            <a:endParaRPr b="1">
              <a:solidFill>
                <a:schemeClr val="dk1"/>
              </a:solidFill>
            </a:endParaRPr>
          </a:p>
          <a:p>
            <a:pPr marL="1371600" marR="0" lvl="2" indent="-298450" algn="just" rtl="0">
              <a:lnSpc>
                <a:spcPct val="125000"/>
              </a:lnSpc>
              <a:spcBef>
                <a:spcPts val="0"/>
              </a:spcBef>
              <a:spcAft>
                <a:spcPts val="0"/>
              </a:spcAft>
              <a:buClr>
                <a:schemeClr val="dk1"/>
              </a:buClr>
              <a:buSzPts val="1100"/>
              <a:buChar char="■"/>
            </a:pPr>
            <a:r>
              <a:rPr lang="es-CO" b="1">
                <a:solidFill>
                  <a:schemeClr val="dk1"/>
                </a:solidFill>
              </a:rPr>
              <a:t>Apoyo a creación de programas de Maestría:</a:t>
            </a:r>
            <a:r>
              <a:rPr lang="es-CO">
                <a:solidFill>
                  <a:schemeClr val="dk1"/>
                </a:solidFill>
              </a:rPr>
              <a:t> Este apoyo debe estar soportado en una resolución expedida por la institución académica a la cual pertenece el programa</a:t>
            </a:r>
            <a:r>
              <a:rPr lang="es-CO" b="1">
                <a:solidFill>
                  <a:schemeClr val="dk1"/>
                </a:solidFill>
              </a:rPr>
              <a:t>.</a:t>
            </a:r>
            <a:endParaRPr b="1">
              <a:solidFill>
                <a:schemeClr val="dk1"/>
              </a:solidFill>
            </a:endParaRPr>
          </a:p>
          <a:p>
            <a:pPr marL="1371600" marR="0" lvl="2" indent="-298450" algn="just" rtl="0">
              <a:lnSpc>
                <a:spcPct val="125000"/>
              </a:lnSpc>
              <a:spcBef>
                <a:spcPts val="0"/>
              </a:spcBef>
              <a:spcAft>
                <a:spcPts val="0"/>
              </a:spcAft>
              <a:buClr>
                <a:schemeClr val="dk1"/>
              </a:buClr>
              <a:buSzPts val="1100"/>
              <a:buChar char="■"/>
            </a:pPr>
            <a:r>
              <a:rPr lang="es-CO" b="1">
                <a:solidFill>
                  <a:schemeClr val="dk1"/>
                </a:solidFill>
              </a:rPr>
              <a:t>Apoyo a creación de cursos de Doctorado:</a:t>
            </a:r>
            <a:r>
              <a:rPr lang="es-CO">
                <a:solidFill>
                  <a:schemeClr val="dk1"/>
                </a:solidFill>
              </a:rPr>
              <a:t> El apoyo del grupo de investigación en la creación de un curso académico para un programa doctoral acreditado, debe estar soportado en una resolución expedida por la institución académica a la cual pertenece el programa</a:t>
            </a:r>
            <a:r>
              <a:rPr lang="es-CO" b="1">
                <a:solidFill>
                  <a:schemeClr val="dk1"/>
                </a:solidFill>
              </a:rPr>
              <a:t>.</a:t>
            </a:r>
            <a:endParaRPr b="1">
              <a:solidFill>
                <a:schemeClr val="dk1"/>
              </a:solidFill>
            </a:endParaRPr>
          </a:p>
          <a:p>
            <a:pPr marL="1371600" marR="0" lvl="2" indent="-298450" algn="just" rtl="0">
              <a:lnSpc>
                <a:spcPct val="125000"/>
              </a:lnSpc>
              <a:spcBef>
                <a:spcPts val="0"/>
              </a:spcBef>
              <a:spcAft>
                <a:spcPts val="0"/>
              </a:spcAft>
              <a:buClr>
                <a:schemeClr val="dk1"/>
              </a:buClr>
              <a:buSzPts val="1100"/>
              <a:buChar char="■"/>
            </a:pPr>
            <a:r>
              <a:rPr lang="es-CO" b="1">
                <a:solidFill>
                  <a:schemeClr val="dk1"/>
                </a:solidFill>
              </a:rPr>
              <a:t>Apoyo a creación de cursos de Maestría o de Especialidades Clínicas (con énfasis en investigación):</a:t>
            </a:r>
            <a:r>
              <a:rPr lang="es-CO">
                <a:solidFill>
                  <a:schemeClr val="dk1"/>
                </a:solidFill>
              </a:rPr>
              <a:t> El apoyo del grupo de investigación en la creación de un curso académico para un programa de maestría acreditado, debe estar soportado en una resolución expedida por la institución académica a la cual pertenece el programa</a:t>
            </a:r>
            <a:r>
              <a:rPr lang="es-CO" b="1">
                <a:solidFill>
                  <a:schemeClr val="dk1"/>
                </a:solidFill>
              </a:rPr>
              <a:t>.</a:t>
            </a:r>
            <a:endParaRPr b="1">
              <a:solidFill>
                <a:schemeClr val="dk1"/>
              </a:solidFill>
            </a:endParaRPr>
          </a:p>
          <a:p>
            <a:pPr marL="137160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914400" marR="0" lvl="1" indent="-298450" algn="just" rtl="0">
              <a:lnSpc>
                <a:spcPct val="115000"/>
              </a:lnSpc>
              <a:spcBef>
                <a:spcPts val="0"/>
              </a:spcBef>
              <a:spcAft>
                <a:spcPts val="0"/>
              </a:spcAft>
              <a:buClr>
                <a:schemeClr val="dk1"/>
              </a:buClr>
              <a:buSzPts val="1100"/>
              <a:buChar char="○"/>
            </a:pPr>
            <a:r>
              <a:rPr lang="es-CO" b="1">
                <a:solidFill>
                  <a:schemeClr val="dk1"/>
                </a:solidFill>
              </a:rPr>
              <a:t>Acompañamientos y asesorías de línea temática del Programa Ondas (APO): </a:t>
            </a:r>
            <a:r>
              <a:rPr lang="es-CO">
                <a:solidFill>
                  <a:schemeClr val="dk1"/>
                </a:solidFill>
              </a:rPr>
              <a:t>Productos relacionados con el apoyo o asesoría de líneas de investigación temáticas avaladas por el programa Ondas de Colciencias.</a:t>
            </a: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None/>
            </a:pPr>
            <a:endParaRPr/>
          </a:p>
        </p:txBody>
      </p:sp>
      <p:sp>
        <p:nvSpPr>
          <p:cNvPr id="262" name="Google Shape;262;g585e41cd31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8599d60dd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58599d60dd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8599d60d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58599d60dd_0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8599d60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58599d60dd_0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599d60d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58599d60dd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c56b4c09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5c56b4c09d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85e41cd3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585e41cd31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c56b4c0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5c56b4c09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c56b4c0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5c56b4c09d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599d60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58599d60dd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85e41cd3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585e41cd31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c56b4c0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u="sng">
                <a:solidFill>
                  <a:schemeClr val="hlink"/>
                </a:solidFill>
                <a:hlinkClick r:id="rId3"/>
              </a:rPr>
              <a:t>https://accedacris.ulpgc.es/cris/explore/orgunits</a:t>
            </a:r>
            <a:endParaRPr/>
          </a:p>
        </p:txBody>
      </p:sp>
      <p:sp>
        <p:nvSpPr>
          <p:cNvPr id="342" name="Google Shape;342;g5c56b4c09d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85e41cd3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585e41cd31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85e41cd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585e41cd31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85e41cd3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585e41cd31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85e41cd3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585e41cd3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85e41cd3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585e41cd31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8599d60d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58599d60dd_0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8661e8c5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8661e8c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8661e8c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58661e8c5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8599d60d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a:t>En General Problema institucional</a:t>
            </a:r>
            <a:endParaRPr/>
          </a:p>
        </p:txBody>
      </p:sp>
      <p:sp>
        <p:nvSpPr>
          <p:cNvPr id="174" name="Google Shape;174;g58599d60dd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85e41cd3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585e41cd31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8599d60dd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58599d60dd_0_2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85e41cd3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585e41cd31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85e41cd31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64" name="Google Shape;464;g585e41cd31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85e41cd3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585e41cd31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585e41cd3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585e41cd31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85e41cd3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585e41cd31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588d3e27b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g588d3e27bb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8599d60dd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58599d60dd_0_3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8599d60dd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58599d60dd_0_3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8599d60d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58599d60dd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8599d60dd_0_3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8599d60dd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588d3e27bb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588d3e27b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85e41cd31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585e41cd31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8599d60dd_2_43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&lt;rdf:Description rdf:about="http://semanticscience.org/resource/SIO_000839"&gt;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&lt;rdf:type rdf:resource="http://www.w3.org/2002/07/owl#Class"/&gt;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&lt;rdfs:subClassOf rdf:resource="http://semanticscience.org/resource/SIO_000831"/&gt;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&lt;dct:description xml:lang="en"&gt;Gratitude, thankfulness, gratefulness, or appreciation is a feeling, emotion or attitude in acknowledgment of a benefit that one has received or will receive.&lt;/dct:description&gt;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&lt;sio:hasSynonym&gt;appreciation&lt;/sio:hasSynonym&gt;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&lt;sio:hasSynonym&gt;gratefulness&lt;/sio:hasSynonym&gt;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&lt;sio:hasSynonym&gt;gratification&lt;/sio:hasSynonym&gt;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&lt;sio:hasSynonym&gt;thankfullness&lt;/sio:hasSynonym&gt;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&lt;rdfs:label xml:lang="en"&gt;gratitude&lt;/rdfs:label&gt;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&lt;dc:identifier&gt;SIO_000839&lt;/dc:identifier&gt;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s-CO" sz="1200">
                <a:solidFill>
                  <a:schemeClr val="dk1"/>
                </a:solidFill>
                <a:latin typeface="Calibri"/>
                <a:ea typeface="Calibri"/>
                <a:cs typeface="Calibri"/>
                <a:sym typeface="Calibri"/>
              </a:rPr>
              <a:t>    &lt;rdfs:isDefinedBy rdf:resource="http://semanticscience.org/ontology/sio.owl"/&gt;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s-CO" sz="1200">
                <a:solidFill>
                  <a:schemeClr val="dk1"/>
                </a:solidFill>
                <a:latin typeface="Calibri"/>
                <a:ea typeface="Calibri"/>
                <a:cs typeface="Calibri"/>
                <a:sym typeface="Calibri"/>
              </a:rPr>
              <a:t>  &lt;/rdf:Description&gt;</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p:txBody>
      </p:sp>
      <p:sp>
        <p:nvSpPr>
          <p:cNvPr id="534" name="Google Shape;534;g58599d60dd_2_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8599d60dd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58599d60dd_0_4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8599d60dd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58599d60dd_0_4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599d60dd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58599d60dd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8599d60dd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58599d60dd_0_4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599d60d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58599d60dd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8" name="Google Shape;88;p14"/>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4" name="Google Shape;94;p15"/>
          <p:cNvSpPr txBox="1">
            <a:spLocks noGrp="1"/>
          </p:cNvSpPr>
          <p:nvPr>
            <p:ph type="body" idx="1"/>
          </p:nvPr>
        </p:nvSpPr>
        <p:spPr>
          <a:xfrm>
            <a:off x="838200" y="1825625"/>
            <a:ext cx="10515599" cy="3470274"/>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98" name="Google Shape;98;p15"/>
          <p:cNvPicPr preferRelativeResize="0"/>
          <p:nvPr/>
        </p:nvPicPr>
        <p:blipFill rotWithShape="1">
          <a:blip r:embed="rId2">
            <a:alphaModFix/>
          </a:blip>
          <a:srcRect/>
          <a:stretch/>
        </p:blipFill>
        <p:spPr>
          <a:xfrm>
            <a:off x="0" y="5321300"/>
            <a:ext cx="12008252" cy="14697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1" name="Google Shape;101;p16"/>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2" name="Google Shape;102;p1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7" name="Google Shape;107;p1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4" name="Google Shape;114;p18"/>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3" name="Google Shape;123;p1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2" name="Google Shape;132;p21"/>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1"/>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9" name="Google Shape;139;p22"/>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6" name="Google Shape;146;p23"/>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52" name="Google Shape;152;p24"/>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2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2" name="Google Shape;82;p1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bit.ly/2Et1uhr" TargetMode="External"/><Relationship Id="rId4" Type="http://schemas.openxmlformats.org/officeDocument/2006/relationships/hyperlink" Target="mailto:lgomez@metabiblioteca.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ktisis.cut.ac.cy/handle/10488/761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recolecta.fecyt.es/open-ai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uidelines.openaire.e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http://semanticscience.org/resource/SIO_000839.r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5"/>
          <p:cNvSpPr/>
          <p:nvPr/>
        </p:nvSpPr>
        <p:spPr>
          <a:xfrm>
            <a:off x="1356650" y="4984950"/>
            <a:ext cx="10616400" cy="1107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CO" sz="2200">
                <a:solidFill>
                  <a:schemeClr val="dk1"/>
                </a:solidFill>
                <a:latin typeface="Verdana"/>
                <a:ea typeface="Verdana"/>
                <a:cs typeface="Verdana"/>
                <a:sym typeface="Verdana"/>
              </a:rPr>
              <a:t>Ing. Laureano Felipe Gómez Dueñas</a:t>
            </a:r>
            <a:endParaRPr sz="2200">
              <a:solidFill>
                <a:schemeClr val="dk1"/>
              </a:solidFill>
              <a:latin typeface="Verdana"/>
              <a:ea typeface="Verdana"/>
              <a:cs typeface="Verdana"/>
              <a:sym typeface="Verdana"/>
            </a:endParaRPr>
          </a:p>
          <a:p>
            <a:pPr marL="0" marR="0" lvl="0" indent="0" algn="r" rtl="0">
              <a:spcBef>
                <a:spcPts val="0"/>
              </a:spcBef>
              <a:spcAft>
                <a:spcPts val="0"/>
              </a:spcAft>
              <a:buNone/>
            </a:pPr>
            <a:r>
              <a:rPr lang="es-CO" sz="2200">
                <a:solidFill>
                  <a:schemeClr val="dk1"/>
                </a:solidFill>
                <a:latin typeface="Verdana"/>
                <a:ea typeface="Verdana"/>
                <a:cs typeface="Verdana"/>
                <a:sym typeface="Verdana"/>
              </a:rPr>
              <a:t>Magister Sistemas de Información Digital </a:t>
            </a:r>
            <a:endParaRPr sz="2200">
              <a:solidFill>
                <a:schemeClr val="dk1"/>
              </a:solidFill>
              <a:latin typeface="Verdana"/>
              <a:ea typeface="Verdana"/>
              <a:cs typeface="Verdana"/>
              <a:sym typeface="Verdana"/>
            </a:endParaRPr>
          </a:p>
          <a:p>
            <a:pPr marL="0" marR="0" lvl="0" indent="0" algn="r" rtl="0">
              <a:spcBef>
                <a:spcPts val="0"/>
              </a:spcBef>
              <a:spcAft>
                <a:spcPts val="0"/>
              </a:spcAft>
              <a:buNone/>
            </a:pPr>
            <a:r>
              <a:rPr lang="es-CO" sz="2200">
                <a:solidFill>
                  <a:schemeClr val="dk1"/>
                </a:solidFill>
                <a:latin typeface="Verdana"/>
                <a:ea typeface="Verdana"/>
                <a:cs typeface="Verdana"/>
                <a:sym typeface="Verdana"/>
              </a:rPr>
              <a:t>Estudiante de Doctorado en Documentación Digital</a:t>
            </a:r>
            <a:endParaRPr sz="2200">
              <a:solidFill>
                <a:schemeClr val="dk1"/>
              </a:solidFill>
              <a:latin typeface="Verdana"/>
              <a:ea typeface="Verdana"/>
              <a:cs typeface="Verdana"/>
              <a:sym typeface="Verdana"/>
            </a:endParaRPr>
          </a:p>
          <a:p>
            <a:pPr marL="0" marR="0" lvl="0" indent="0" algn="r" rtl="0">
              <a:spcBef>
                <a:spcPts val="0"/>
              </a:spcBef>
              <a:spcAft>
                <a:spcPts val="0"/>
              </a:spcAft>
              <a:buNone/>
            </a:pPr>
            <a:r>
              <a:rPr lang="es-CO" sz="2200" u="sng">
                <a:solidFill>
                  <a:schemeClr val="hlink"/>
                </a:solidFill>
                <a:latin typeface="Verdana"/>
                <a:ea typeface="Verdana"/>
                <a:cs typeface="Verdana"/>
                <a:sym typeface="Verdana"/>
                <a:hlinkClick r:id="rId4"/>
              </a:rPr>
              <a:t>lgomez@metabiblioteca.com</a:t>
            </a:r>
            <a:r>
              <a:rPr lang="es-CO" sz="2200">
                <a:solidFill>
                  <a:schemeClr val="dk1"/>
                </a:solidFill>
                <a:latin typeface="Verdana"/>
                <a:ea typeface="Verdana"/>
                <a:cs typeface="Verdana"/>
                <a:sym typeface="Verdana"/>
              </a:rPr>
              <a:t> </a:t>
            </a:r>
            <a:endParaRPr sz="2200">
              <a:solidFill>
                <a:schemeClr val="dk1"/>
              </a:solidFill>
              <a:latin typeface="Verdana"/>
              <a:ea typeface="Verdana"/>
              <a:cs typeface="Verdana"/>
              <a:sym typeface="Verdana"/>
            </a:endParaRPr>
          </a:p>
        </p:txBody>
      </p:sp>
      <p:sp>
        <p:nvSpPr>
          <p:cNvPr id="161" name="Google Shape;161;p25"/>
          <p:cNvSpPr/>
          <p:nvPr/>
        </p:nvSpPr>
        <p:spPr>
          <a:xfrm>
            <a:off x="0" y="2124075"/>
            <a:ext cx="12192000" cy="2647950"/>
          </a:xfrm>
          <a:prstGeom prst="rect">
            <a:avLst/>
          </a:prstGeom>
          <a:solidFill>
            <a:srgbClr val="EEF2A8">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25"/>
          <p:cNvSpPr/>
          <p:nvPr/>
        </p:nvSpPr>
        <p:spPr>
          <a:xfrm>
            <a:off x="1558004" y="2303413"/>
            <a:ext cx="9848850" cy="2308324"/>
          </a:xfrm>
          <a:prstGeom prst="rect">
            <a:avLst/>
          </a:prstGeom>
          <a:noFill/>
          <a:ln>
            <a:noFill/>
          </a:ln>
        </p:spPr>
        <p:txBody>
          <a:bodyPr spcFirstLastPara="1" wrap="square" lIns="91425" tIns="45700" rIns="91425" bIns="45700" anchor="t" anchorCtr="0">
            <a:noAutofit/>
          </a:bodyPr>
          <a:lstStyle/>
          <a:p>
            <a:pPr marL="361950" marR="0" lvl="0" indent="0" algn="r" rtl="0">
              <a:spcBef>
                <a:spcPts val="0"/>
              </a:spcBef>
              <a:spcAft>
                <a:spcPts val="0"/>
              </a:spcAft>
              <a:buNone/>
            </a:pPr>
            <a:r>
              <a:rPr lang="es-CO" sz="3600" b="1">
                <a:solidFill>
                  <a:schemeClr val="dk1"/>
                </a:solidFill>
                <a:latin typeface="Verdana"/>
                <a:ea typeface="Verdana"/>
                <a:cs typeface="Verdana"/>
                <a:sym typeface="Verdana"/>
              </a:rPr>
              <a:t>Sistemas de Información para la Gestión de la Investigación Científica</a:t>
            </a:r>
            <a:endParaRPr sz="3600" b="1">
              <a:solidFill>
                <a:schemeClr val="dk1"/>
              </a:solidFill>
              <a:latin typeface="Verdana"/>
              <a:ea typeface="Verdana"/>
              <a:cs typeface="Verdana"/>
              <a:sym typeface="Verdana"/>
            </a:endParaRPr>
          </a:p>
          <a:p>
            <a:pPr marL="361950" marR="0" lvl="0" indent="0" algn="r" rtl="0">
              <a:spcBef>
                <a:spcPts val="0"/>
              </a:spcBef>
              <a:spcAft>
                <a:spcPts val="0"/>
              </a:spcAft>
              <a:buNone/>
            </a:pPr>
            <a:r>
              <a:rPr lang="es-CO" sz="3600" b="1" u="sng">
                <a:solidFill>
                  <a:schemeClr val="hlink"/>
                </a:solidFill>
                <a:latin typeface="Verdana"/>
                <a:ea typeface="Verdana"/>
                <a:cs typeface="Verdana"/>
                <a:sym typeface="Verdana"/>
                <a:hlinkClick r:id="rId5"/>
              </a:rPr>
              <a:t>https://bit.ly/2Et1uhr</a:t>
            </a:r>
            <a:r>
              <a:rPr lang="es-CO" sz="3600" b="1">
                <a:solidFill>
                  <a:schemeClr val="dk1"/>
                </a:solidFill>
                <a:latin typeface="Verdana"/>
                <a:ea typeface="Verdana"/>
                <a:cs typeface="Verdana"/>
                <a:sym typeface="Verdana"/>
              </a:rPr>
              <a:t> </a:t>
            </a:r>
            <a:endParaRPr sz="3600" b="1">
              <a:solidFill>
                <a:schemeClr val="dk1"/>
              </a:solidFill>
              <a:latin typeface="Verdana"/>
              <a:ea typeface="Verdana"/>
              <a:cs typeface="Verdana"/>
              <a:sym typeface="Verdana"/>
            </a:endParaRPr>
          </a:p>
        </p:txBody>
      </p:sp>
      <p:pic>
        <p:nvPicPr>
          <p:cNvPr id="163" name="Google Shape;163;p25"/>
          <p:cNvPicPr preferRelativeResize="0"/>
          <p:nvPr/>
        </p:nvPicPr>
        <p:blipFill rotWithShape="1">
          <a:blip r:embed="rId6">
            <a:alphaModFix/>
          </a:blip>
          <a:srcRect/>
          <a:stretch/>
        </p:blipFill>
        <p:spPr>
          <a:xfrm>
            <a:off x="484416" y="2575820"/>
            <a:ext cx="1744460" cy="1744460"/>
          </a:xfrm>
          <a:prstGeom prst="rect">
            <a:avLst/>
          </a:prstGeom>
          <a:noFill/>
          <a:ln>
            <a:noFill/>
          </a:ln>
        </p:spPr>
      </p:pic>
      <p:pic>
        <p:nvPicPr>
          <p:cNvPr id="164" name="Google Shape;164;p25"/>
          <p:cNvPicPr preferRelativeResize="0"/>
          <p:nvPr/>
        </p:nvPicPr>
        <p:blipFill>
          <a:blip r:embed="rId7">
            <a:alphaModFix/>
          </a:blip>
          <a:stretch>
            <a:fillRect/>
          </a:stretch>
        </p:blipFill>
        <p:spPr>
          <a:xfrm>
            <a:off x="0" y="4699000"/>
            <a:ext cx="2159000" cy="21590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p:nvPr/>
        </p:nvSpPr>
        <p:spPr>
          <a:xfrm>
            <a:off x="898775" y="547400"/>
            <a:ext cx="10445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Productos de Investigación Reconocidos </a:t>
            </a:r>
            <a:endParaRPr sz="3200" b="1">
              <a:solidFill>
                <a:schemeClr val="dk1"/>
              </a:solidFill>
              <a:latin typeface="Verdana"/>
              <a:ea typeface="Verdana"/>
              <a:cs typeface="Verdana"/>
              <a:sym typeface="Verdana"/>
            </a:endParaRPr>
          </a:p>
        </p:txBody>
      </p:sp>
      <p:pic>
        <p:nvPicPr>
          <p:cNvPr id="259" name="Google Shape;259;p34"/>
          <p:cNvPicPr preferRelativeResize="0"/>
          <p:nvPr/>
        </p:nvPicPr>
        <p:blipFill rotWithShape="1">
          <a:blip r:embed="rId3">
            <a:alphaModFix/>
          </a:blip>
          <a:srcRect l="29109" r="28640"/>
          <a:stretch/>
        </p:blipFill>
        <p:spPr>
          <a:xfrm>
            <a:off x="1200150" y="1222575"/>
            <a:ext cx="10001251" cy="5421101"/>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Productos de Investigación Reconocidos </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
        <p:nvSpPr>
          <p:cNvPr id="265" name="Google Shape;265;p35"/>
          <p:cNvSpPr/>
          <p:nvPr/>
        </p:nvSpPr>
        <p:spPr>
          <a:xfrm rot="-5400000">
            <a:off x="964927" y="1535084"/>
            <a:ext cx="840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txBox="1"/>
          <p:nvPr/>
        </p:nvSpPr>
        <p:spPr>
          <a:xfrm>
            <a:off x="1094838" y="1645462"/>
            <a:ext cx="700500" cy="59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1</a:t>
            </a:r>
            <a:endParaRPr/>
          </a:p>
        </p:txBody>
      </p:sp>
      <p:sp>
        <p:nvSpPr>
          <p:cNvPr id="267" name="Google Shape;267;p35"/>
          <p:cNvSpPr/>
          <p:nvPr/>
        </p:nvSpPr>
        <p:spPr>
          <a:xfrm rot="-5400000">
            <a:off x="1042926" y="2662240"/>
            <a:ext cx="684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txBox="1"/>
          <p:nvPr/>
        </p:nvSpPr>
        <p:spPr>
          <a:xfrm>
            <a:off x="1074812" y="2830742"/>
            <a:ext cx="720600" cy="48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2</a:t>
            </a:r>
            <a:endParaRPr sz="2400">
              <a:solidFill>
                <a:schemeClr val="lt1"/>
              </a:solidFill>
              <a:latin typeface="Verdana"/>
              <a:ea typeface="Verdana"/>
              <a:cs typeface="Verdana"/>
              <a:sym typeface="Verdana"/>
            </a:endParaRPr>
          </a:p>
        </p:txBody>
      </p:sp>
      <p:sp>
        <p:nvSpPr>
          <p:cNvPr id="269" name="Google Shape;269;p35"/>
          <p:cNvSpPr/>
          <p:nvPr/>
        </p:nvSpPr>
        <p:spPr>
          <a:xfrm rot="5400000" flipH="1">
            <a:off x="5754659" y="-2188666"/>
            <a:ext cx="8400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txBox="1"/>
          <p:nvPr/>
        </p:nvSpPr>
        <p:spPr>
          <a:xfrm flipH="1">
            <a:off x="2040629" y="1648330"/>
            <a:ext cx="8145000" cy="594000"/>
          </a:xfrm>
          <a:prstGeom prst="rect">
            <a:avLst/>
          </a:prstGeom>
          <a:noFill/>
          <a:ln>
            <a:noFill/>
          </a:ln>
        </p:spPr>
        <p:txBody>
          <a:bodyPr spcFirstLastPara="1" wrap="square" lIns="108000" tIns="108000" rIns="108000" bIns="180000" anchor="ctr" anchorCtr="0">
            <a:noAutofit/>
          </a:bodyPr>
          <a:lstStyle/>
          <a:p>
            <a:pPr marL="0" marR="0" lvl="0" indent="0" algn="l" rtl="0">
              <a:spcBef>
                <a:spcPts val="0"/>
              </a:spcBef>
              <a:spcAft>
                <a:spcPts val="0"/>
              </a:spcAft>
              <a:buNone/>
            </a:pPr>
            <a:r>
              <a:rPr lang="es-CO" sz="2400" b="1">
                <a:solidFill>
                  <a:schemeClr val="dk1"/>
                </a:solidFill>
              </a:rPr>
              <a:t>Productos resultados de actividades de generación de nuevo conocimiento</a:t>
            </a:r>
            <a:r>
              <a:rPr lang="es-CO" sz="2400">
                <a:solidFill>
                  <a:schemeClr val="dk1"/>
                </a:solidFill>
                <a:latin typeface="Verdana"/>
                <a:ea typeface="Verdana"/>
                <a:cs typeface="Verdana"/>
                <a:sym typeface="Verdana"/>
              </a:rPr>
              <a:t> </a:t>
            </a:r>
            <a:endParaRPr sz="2400">
              <a:solidFill>
                <a:schemeClr val="dk1"/>
              </a:solidFill>
              <a:latin typeface="Verdana"/>
              <a:ea typeface="Verdana"/>
              <a:cs typeface="Verdana"/>
              <a:sym typeface="Verdana"/>
            </a:endParaRPr>
          </a:p>
        </p:txBody>
      </p:sp>
      <p:sp>
        <p:nvSpPr>
          <p:cNvPr id="271" name="Google Shape;271;p35"/>
          <p:cNvSpPr/>
          <p:nvPr/>
        </p:nvSpPr>
        <p:spPr>
          <a:xfrm rot="5400000" flipH="1">
            <a:off x="5832658" y="-1061511"/>
            <a:ext cx="6840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txBox="1"/>
          <p:nvPr/>
        </p:nvSpPr>
        <p:spPr>
          <a:xfrm flipH="1">
            <a:off x="2040394" y="2830764"/>
            <a:ext cx="8168100" cy="483600"/>
          </a:xfrm>
          <a:prstGeom prst="rect">
            <a:avLst/>
          </a:prstGeom>
          <a:noFill/>
          <a:ln>
            <a:noFill/>
          </a:ln>
        </p:spPr>
        <p:txBody>
          <a:bodyPr spcFirstLastPara="1" wrap="square" lIns="108000" tIns="108000" rIns="108000" bIns="180000" anchor="ctr" anchorCtr="0">
            <a:noAutofit/>
          </a:bodyPr>
          <a:lstStyle/>
          <a:p>
            <a:pPr marL="0" marR="0" lvl="0" indent="0" algn="just" rtl="0">
              <a:lnSpc>
                <a:spcPct val="115000"/>
              </a:lnSpc>
              <a:spcBef>
                <a:spcPts val="0"/>
              </a:spcBef>
              <a:spcAft>
                <a:spcPts val="0"/>
              </a:spcAft>
              <a:buNone/>
            </a:pPr>
            <a:r>
              <a:rPr lang="es-CO" sz="2400" b="1">
                <a:solidFill>
                  <a:schemeClr val="dk1"/>
                </a:solidFill>
              </a:rPr>
              <a:t>Productos resultados de actividades de desarrollo tecnológico e innovación</a:t>
            </a:r>
            <a:endParaRPr sz="2400">
              <a:solidFill>
                <a:schemeClr val="dk1"/>
              </a:solidFill>
              <a:latin typeface="Verdana"/>
              <a:ea typeface="Verdana"/>
              <a:cs typeface="Verdana"/>
              <a:sym typeface="Verdana"/>
            </a:endParaRPr>
          </a:p>
        </p:txBody>
      </p:sp>
      <p:sp>
        <p:nvSpPr>
          <p:cNvPr id="273" name="Google Shape;273;p35"/>
          <p:cNvSpPr/>
          <p:nvPr/>
        </p:nvSpPr>
        <p:spPr>
          <a:xfrm rot="5400000" flipH="1">
            <a:off x="5828909" y="-36123"/>
            <a:ext cx="6915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txBox="1"/>
          <p:nvPr/>
        </p:nvSpPr>
        <p:spPr>
          <a:xfrm flipH="1">
            <a:off x="2040453" y="3853303"/>
            <a:ext cx="8166900" cy="489000"/>
          </a:xfrm>
          <a:prstGeom prst="rect">
            <a:avLst/>
          </a:prstGeom>
          <a:noFill/>
          <a:ln>
            <a:noFill/>
          </a:ln>
        </p:spPr>
        <p:txBody>
          <a:bodyPr spcFirstLastPara="1" wrap="square" lIns="108000" tIns="108000" rIns="108000" bIns="180000" anchor="ctr" anchorCtr="0">
            <a:noAutofit/>
          </a:bodyPr>
          <a:lstStyle/>
          <a:p>
            <a:pPr marL="0" marR="0" lvl="0" indent="0" algn="just" rtl="0">
              <a:lnSpc>
                <a:spcPct val="115000"/>
              </a:lnSpc>
              <a:spcBef>
                <a:spcPts val="0"/>
              </a:spcBef>
              <a:spcAft>
                <a:spcPts val="0"/>
              </a:spcAft>
              <a:buNone/>
            </a:pPr>
            <a:r>
              <a:rPr lang="es-CO" sz="2400" b="1">
                <a:solidFill>
                  <a:schemeClr val="dk1"/>
                </a:solidFill>
              </a:rPr>
              <a:t>Productos resultados de actividades de apropiación social del conocimiento</a:t>
            </a:r>
            <a:endParaRPr sz="2400">
              <a:solidFill>
                <a:schemeClr val="dk1"/>
              </a:solidFill>
              <a:latin typeface="Verdana"/>
              <a:ea typeface="Verdana"/>
              <a:cs typeface="Verdana"/>
              <a:sym typeface="Verdana"/>
            </a:endParaRPr>
          </a:p>
        </p:txBody>
      </p:sp>
      <p:sp>
        <p:nvSpPr>
          <p:cNvPr id="275" name="Google Shape;275;p35"/>
          <p:cNvSpPr/>
          <p:nvPr/>
        </p:nvSpPr>
        <p:spPr>
          <a:xfrm rot="-5400000">
            <a:off x="1039176" y="3697771"/>
            <a:ext cx="6915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txBox="1"/>
          <p:nvPr/>
        </p:nvSpPr>
        <p:spPr>
          <a:xfrm>
            <a:off x="1075936" y="3863432"/>
            <a:ext cx="719400" cy="489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3</a:t>
            </a:r>
            <a:endParaRPr sz="2400">
              <a:solidFill>
                <a:schemeClr val="lt1"/>
              </a:solidFill>
              <a:latin typeface="Verdana"/>
              <a:ea typeface="Verdana"/>
              <a:cs typeface="Verdana"/>
              <a:sym typeface="Verdana"/>
            </a:endParaRPr>
          </a:p>
        </p:txBody>
      </p:sp>
      <p:sp>
        <p:nvSpPr>
          <p:cNvPr id="277" name="Google Shape;277;p35"/>
          <p:cNvSpPr/>
          <p:nvPr/>
        </p:nvSpPr>
        <p:spPr>
          <a:xfrm rot="-5400000">
            <a:off x="874926" y="4893277"/>
            <a:ext cx="1020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txBox="1"/>
          <p:nvPr/>
        </p:nvSpPr>
        <p:spPr>
          <a:xfrm>
            <a:off x="1094827" y="4913623"/>
            <a:ext cx="700500" cy="77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4</a:t>
            </a:r>
            <a:endParaRPr sz="2400">
              <a:solidFill>
                <a:schemeClr val="lt1"/>
              </a:solidFill>
              <a:latin typeface="Verdana"/>
              <a:ea typeface="Verdana"/>
              <a:cs typeface="Verdana"/>
              <a:sym typeface="Verdana"/>
            </a:endParaRPr>
          </a:p>
        </p:txBody>
      </p:sp>
      <p:sp>
        <p:nvSpPr>
          <p:cNvPr id="279" name="Google Shape;279;p35"/>
          <p:cNvSpPr/>
          <p:nvPr/>
        </p:nvSpPr>
        <p:spPr>
          <a:xfrm rot="5400000" flipH="1">
            <a:off x="5647862" y="1169500"/>
            <a:ext cx="10536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txBox="1"/>
          <p:nvPr/>
        </p:nvSpPr>
        <p:spPr>
          <a:xfrm flipH="1">
            <a:off x="2040565" y="4930969"/>
            <a:ext cx="8113800" cy="744900"/>
          </a:xfrm>
          <a:prstGeom prst="rect">
            <a:avLst/>
          </a:prstGeom>
          <a:noFill/>
          <a:ln>
            <a:noFill/>
          </a:ln>
        </p:spPr>
        <p:txBody>
          <a:bodyPr spcFirstLastPara="1" wrap="square" lIns="108000" tIns="108000" rIns="108000" bIns="180000" anchor="ctr" anchorCtr="0">
            <a:noAutofit/>
          </a:bodyPr>
          <a:lstStyle/>
          <a:p>
            <a:pPr marL="0" marR="0" lvl="0" indent="0" algn="just" rtl="0">
              <a:lnSpc>
                <a:spcPct val="115000"/>
              </a:lnSpc>
              <a:spcBef>
                <a:spcPts val="0"/>
              </a:spcBef>
              <a:spcAft>
                <a:spcPts val="0"/>
              </a:spcAft>
              <a:buNone/>
            </a:pPr>
            <a:r>
              <a:rPr lang="es-CO" sz="2400" b="1">
                <a:solidFill>
                  <a:schemeClr val="dk1"/>
                </a:solidFill>
              </a:rPr>
              <a:t>Productos de actividades relacionadas con la Formación de Recurso Humano en CTeI</a:t>
            </a:r>
            <a:endParaRPr sz="2400">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Sistemas de Información de Gestión de Producción Científica</a:t>
            </a:r>
            <a:endParaRPr sz="3200" b="1">
              <a:solidFill>
                <a:schemeClr val="dk1"/>
              </a:solidFill>
              <a:latin typeface="Verdana"/>
              <a:ea typeface="Verdana"/>
              <a:cs typeface="Verdana"/>
              <a:sym typeface="Verdana"/>
            </a:endParaRPr>
          </a:p>
        </p:txBody>
      </p:sp>
      <p:sp>
        <p:nvSpPr>
          <p:cNvPr id="286" name="Google Shape;286;p36"/>
          <p:cNvSpPr/>
          <p:nvPr/>
        </p:nvSpPr>
        <p:spPr>
          <a:xfrm>
            <a:off x="644775" y="1782400"/>
            <a:ext cx="6559200" cy="43674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Sistema de evaluación de la actividad científica</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Sistemas de Gestión y control de proyectos</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Sistemas de Servicios de investigación.</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Sistemas de Financiación de Investigación.</a:t>
            </a:r>
            <a:endParaRPr sz="2400">
              <a:solidFill>
                <a:schemeClr val="dk1"/>
              </a:solidFill>
              <a:latin typeface="Verdana"/>
              <a:ea typeface="Verdana"/>
              <a:cs typeface="Verdana"/>
              <a:sym typeface="Verdana"/>
            </a:endParaRPr>
          </a:p>
          <a:p>
            <a:pPr marL="457200" lvl="0" indent="-381000" algn="just" rtl="0">
              <a:spcBef>
                <a:spcPts val="0"/>
              </a:spcBef>
              <a:spcAft>
                <a:spcPts val="0"/>
              </a:spcAft>
              <a:buClr>
                <a:schemeClr val="dk1"/>
              </a:buClr>
              <a:buSzPts val="2400"/>
              <a:buFont typeface="Verdana"/>
              <a:buChar char="●"/>
            </a:pPr>
            <a:r>
              <a:rPr lang="es-CO" sz="2400" b="1">
                <a:solidFill>
                  <a:schemeClr val="dk1"/>
                </a:solidFill>
                <a:highlight>
                  <a:srgbClr val="FF0000"/>
                </a:highlight>
                <a:latin typeface="Verdana"/>
                <a:ea typeface="Verdana"/>
                <a:cs typeface="Verdana"/>
                <a:sym typeface="Verdana"/>
              </a:rPr>
              <a:t>Sistemas de </a:t>
            </a:r>
            <a:r>
              <a:rPr lang="es-CO" sz="2400" b="1">
                <a:solidFill>
                  <a:schemeClr val="dk1"/>
                </a:solidFill>
                <a:highlight>
                  <a:srgbClr val="00FF00"/>
                </a:highlight>
                <a:latin typeface="Verdana"/>
                <a:ea typeface="Verdana"/>
                <a:cs typeface="Verdana"/>
                <a:sym typeface="Verdana"/>
              </a:rPr>
              <a:t>registro, almacenamiento, preservación y difusión</a:t>
            </a:r>
            <a:r>
              <a:rPr lang="es-CO" sz="2400" b="1">
                <a:solidFill>
                  <a:schemeClr val="dk1"/>
                </a:solidFill>
                <a:highlight>
                  <a:srgbClr val="FF0000"/>
                </a:highlight>
                <a:latin typeface="Verdana"/>
                <a:ea typeface="Verdana"/>
                <a:cs typeface="Verdana"/>
                <a:sym typeface="Verdana"/>
              </a:rPr>
              <a:t> de </a:t>
            </a:r>
            <a:r>
              <a:rPr lang="es-CO" sz="2400" b="1">
                <a:solidFill>
                  <a:schemeClr val="dk1"/>
                </a:solidFill>
                <a:highlight>
                  <a:srgbClr val="FFFF00"/>
                </a:highlight>
                <a:latin typeface="Verdana"/>
                <a:ea typeface="Verdana"/>
                <a:cs typeface="Verdana"/>
                <a:sym typeface="Verdana"/>
              </a:rPr>
              <a:t>Recursos de información</a:t>
            </a:r>
            <a:endParaRPr sz="2400" b="1">
              <a:solidFill>
                <a:schemeClr val="dk1"/>
              </a:solidFill>
              <a:highlight>
                <a:srgbClr val="FFFF00"/>
              </a:highlight>
              <a:latin typeface="Verdana"/>
              <a:ea typeface="Verdana"/>
              <a:cs typeface="Verdana"/>
              <a:sym typeface="Verdana"/>
            </a:endParaRPr>
          </a:p>
          <a:p>
            <a:pPr marL="457200" marR="0" lvl="0" indent="0" algn="just" rtl="0">
              <a:spcBef>
                <a:spcPts val="0"/>
              </a:spcBef>
              <a:spcAft>
                <a:spcPts val="0"/>
              </a:spcAft>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287" name="Google Shape;287;p36"/>
          <p:cNvPicPr preferRelativeResize="0"/>
          <p:nvPr/>
        </p:nvPicPr>
        <p:blipFill>
          <a:blip r:embed="rId3">
            <a:alphaModFix/>
          </a:blip>
          <a:stretch>
            <a:fillRect/>
          </a:stretch>
        </p:blipFill>
        <p:spPr>
          <a:xfrm>
            <a:off x="7624675" y="1214377"/>
            <a:ext cx="4429225" cy="4429225"/>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Sistemas CRIS</a:t>
            </a:r>
            <a:endParaRPr sz="3200" b="1">
              <a:solidFill>
                <a:schemeClr val="dk1"/>
              </a:solidFill>
              <a:latin typeface="Verdana"/>
              <a:ea typeface="Verdana"/>
              <a:cs typeface="Verdana"/>
              <a:sym typeface="Verdana"/>
            </a:endParaRPr>
          </a:p>
        </p:txBody>
      </p:sp>
      <p:pic>
        <p:nvPicPr>
          <p:cNvPr id="293" name="Google Shape;293;p37"/>
          <p:cNvPicPr preferRelativeResize="0"/>
          <p:nvPr/>
        </p:nvPicPr>
        <p:blipFill>
          <a:blip r:embed="rId3">
            <a:alphaModFix/>
          </a:blip>
          <a:stretch>
            <a:fillRect/>
          </a:stretch>
        </p:blipFill>
        <p:spPr>
          <a:xfrm>
            <a:off x="9249599" y="2499224"/>
            <a:ext cx="2269452" cy="1859575"/>
          </a:xfrm>
          <a:prstGeom prst="rect">
            <a:avLst/>
          </a:prstGeom>
          <a:noFill/>
          <a:ln>
            <a:noFill/>
          </a:ln>
        </p:spPr>
      </p:pic>
      <p:sp>
        <p:nvSpPr>
          <p:cNvPr id="294" name="Google Shape;294;p37"/>
          <p:cNvSpPr txBox="1">
            <a:spLocks noGrp="1"/>
          </p:cNvSpPr>
          <p:nvPr>
            <p:ph type="body" idx="1"/>
          </p:nvPr>
        </p:nvSpPr>
        <p:spPr>
          <a:xfrm>
            <a:off x="0" y="1471625"/>
            <a:ext cx="8201100" cy="4857900"/>
          </a:xfrm>
          <a:prstGeom prst="rect">
            <a:avLst/>
          </a:prstGeom>
          <a:noFill/>
          <a:ln>
            <a:noFill/>
          </a:ln>
        </p:spPr>
        <p:txBody>
          <a:bodyPr spcFirstLastPara="1" wrap="square" lIns="91425" tIns="45700" rIns="91425" bIns="45700" anchor="t" anchorCtr="0">
            <a:noAutofit/>
          </a:bodyPr>
          <a:lstStyle/>
          <a:p>
            <a:pPr marL="342900" lvl="0" indent="-342899" algn="l" rtl="0">
              <a:lnSpc>
                <a:spcPct val="100000"/>
              </a:lnSpc>
              <a:spcBef>
                <a:spcPts val="0"/>
              </a:spcBef>
              <a:spcAft>
                <a:spcPts val="0"/>
              </a:spcAft>
              <a:buClr>
                <a:srgbClr val="000000"/>
              </a:buClr>
              <a:buSzPts val="1700"/>
              <a:buFont typeface="Verdana"/>
              <a:buChar char="●"/>
            </a:pPr>
            <a:r>
              <a:rPr lang="es-CO">
                <a:solidFill>
                  <a:srgbClr val="000000"/>
                </a:solidFill>
                <a:latin typeface="Verdana"/>
                <a:ea typeface="Verdana"/>
                <a:cs typeface="Verdana"/>
                <a:sym typeface="Verdana"/>
              </a:rPr>
              <a:t>Sistema de información de investigación actual (CRIS)</a:t>
            </a:r>
            <a:endParaRPr>
              <a:solidFill>
                <a:srgbClr val="000000"/>
              </a:solidFill>
              <a:latin typeface="Verdana"/>
              <a:ea typeface="Verdana"/>
              <a:cs typeface="Verdana"/>
              <a:sym typeface="Verdana"/>
            </a:endParaRPr>
          </a:p>
          <a:p>
            <a:pPr marL="342900" lvl="0" indent="-342899" algn="l" rtl="0">
              <a:lnSpc>
                <a:spcPct val="100000"/>
              </a:lnSpc>
              <a:spcBef>
                <a:spcPts val="0"/>
              </a:spcBef>
              <a:spcAft>
                <a:spcPts val="0"/>
              </a:spcAft>
              <a:buClr>
                <a:srgbClr val="000000"/>
              </a:buClr>
              <a:buSzPts val="1700"/>
              <a:buFont typeface="Verdana"/>
              <a:buChar char="●"/>
            </a:pPr>
            <a:r>
              <a:rPr lang="es-CO">
                <a:solidFill>
                  <a:srgbClr val="000000"/>
                </a:solidFill>
                <a:latin typeface="Verdana"/>
                <a:ea typeface="Verdana"/>
                <a:cs typeface="Verdana"/>
                <a:sym typeface="Verdana"/>
              </a:rPr>
              <a:t>Sistema de gestión de información de investigación (RIMS)</a:t>
            </a:r>
            <a:endParaRPr>
              <a:solidFill>
                <a:srgbClr val="000000"/>
              </a:solidFill>
              <a:latin typeface="Verdana"/>
              <a:ea typeface="Verdana"/>
              <a:cs typeface="Verdana"/>
              <a:sym typeface="Verdana"/>
            </a:endParaRPr>
          </a:p>
          <a:p>
            <a:pPr marL="342900" lvl="0" indent="-342899" algn="l" rtl="0">
              <a:lnSpc>
                <a:spcPct val="100000"/>
              </a:lnSpc>
              <a:spcBef>
                <a:spcPts val="0"/>
              </a:spcBef>
              <a:spcAft>
                <a:spcPts val="0"/>
              </a:spcAft>
              <a:buClr>
                <a:srgbClr val="000000"/>
              </a:buClr>
              <a:buSzPts val="1700"/>
              <a:buFont typeface="Verdana"/>
              <a:buChar char="●"/>
            </a:pPr>
            <a:r>
              <a:rPr lang="es-CO">
                <a:solidFill>
                  <a:srgbClr val="000000"/>
                </a:solidFill>
                <a:latin typeface="Verdana"/>
                <a:ea typeface="Verdana"/>
                <a:cs typeface="Verdana"/>
                <a:sym typeface="Verdana"/>
              </a:rPr>
              <a:t>Surgen a partir del movimiento “open” </a:t>
            </a:r>
            <a:endParaRPr>
              <a:solidFill>
                <a:srgbClr val="000000"/>
              </a:solidFill>
              <a:latin typeface="Verdana"/>
              <a:ea typeface="Verdana"/>
              <a:cs typeface="Verdana"/>
              <a:sym typeface="Verdana"/>
            </a:endParaRPr>
          </a:p>
          <a:p>
            <a:pPr marL="342900" lvl="0" indent="-342899" algn="l" rtl="0">
              <a:lnSpc>
                <a:spcPct val="100000"/>
              </a:lnSpc>
              <a:spcBef>
                <a:spcPts val="0"/>
              </a:spcBef>
              <a:spcAft>
                <a:spcPts val="0"/>
              </a:spcAft>
              <a:buClr>
                <a:srgbClr val="000000"/>
              </a:buClr>
              <a:buSzPts val="1700"/>
              <a:buFont typeface="Verdana"/>
              <a:buChar char="●"/>
            </a:pPr>
            <a:r>
              <a:rPr lang="es-CO">
                <a:solidFill>
                  <a:srgbClr val="000000"/>
                </a:solidFill>
                <a:latin typeface="Verdana"/>
                <a:ea typeface="Verdana"/>
                <a:cs typeface="Verdana"/>
                <a:sym typeface="Verdana"/>
              </a:rPr>
              <a:t>nuevo paradigma de “Ciencia Abierta”</a:t>
            </a:r>
            <a:endParaRPr>
              <a:solidFill>
                <a:srgbClr val="000000"/>
              </a:solidFill>
              <a:latin typeface="Verdana"/>
              <a:ea typeface="Verdana"/>
              <a:cs typeface="Verdana"/>
              <a:sym typeface="Verdana"/>
            </a:endParaRPr>
          </a:p>
          <a:p>
            <a:pPr marL="342900" marR="0" lvl="0" indent="0" algn="ctr" rtl="0">
              <a:lnSpc>
                <a:spcPct val="100000"/>
              </a:lnSpc>
              <a:spcBef>
                <a:spcPts val="0"/>
              </a:spcBef>
              <a:spcAft>
                <a:spcPts val="0"/>
              </a:spcAft>
              <a:buNone/>
            </a:pPr>
            <a:r>
              <a:rPr lang="es-CO" b="1">
                <a:latin typeface="Verdana"/>
                <a:ea typeface="Verdana"/>
                <a:cs typeface="Verdana"/>
                <a:sym typeface="Verdana"/>
              </a:rPr>
              <a:t>“CRIS es un nuevo modelo para organizar y analizar, desde una perspectiva integradora, toda la información relativa a la actividad científica”</a:t>
            </a:r>
            <a:endParaRPr sz="2800" b="1">
              <a:latin typeface="Verdana"/>
              <a:ea typeface="Verdana"/>
              <a:cs typeface="Verdana"/>
              <a:sym typeface="Verdana"/>
            </a:endParaRPr>
          </a:p>
        </p:txBody>
      </p:sp>
      <p:pic>
        <p:nvPicPr>
          <p:cNvPr id="295" name="Google Shape;295;p37"/>
          <p:cNvPicPr preferRelativeResize="0"/>
          <p:nvPr/>
        </p:nvPicPr>
        <p:blipFill>
          <a:blip r:embed="rId4">
            <a:alphaModFix/>
          </a:blip>
          <a:stretch>
            <a:fillRect/>
          </a:stretch>
        </p:blipFill>
        <p:spPr>
          <a:xfrm>
            <a:off x="8056800" y="1760925"/>
            <a:ext cx="4025525" cy="4025525"/>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Carácteristicas - Sistemas CRIS</a:t>
            </a:r>
            <a:endParaRPr sz="3200" b="1">
              <a:solidFill>
                <a:schemeClr val="dk1"/>
              </a:solidFill>
              <a:latin typeface="Verdana"/>
              <a:ea typeface="Verdana"/>
              <a:cs typeface="Verdana"/>
              <a:sym typeface="Verdana"/>
            </a:endParaRPr>
          </a:p>
        </p:txBody>
      </p:sp>
      <p:sp>
        <p:nvSpPr>
          <p:cNvPr id="301" name="Google Shape;301;p38"/>
          <p:cNvSpPr/>
          <p:nvPr/>
        </p:nvSpPr>
        <p:spPr>
          <a:xfrm>
            <a:off x="0" y="1409175"/>
            <a:ext cx="8229600" cy="4048800"/>
          </a:xfrm>
          <a:prstGeom prst="rect">
            <a:avLst/>
          </a:prstGeom>
          <a:noFill/>
          <a:ln>
            <a:noFill/>
          </a:ln>
        </p:spPr>
        <p:txBody>
          <a:bodyPr spcFirstLastPara="1" wrap="square" lIns="91425" tIns="45700" rIns="91425" bIns="45700" anchor="t" anchorCtr="0">
            <a:noAutofit/>
          </a:bodyPr>
          <a:lstStyle/>
          <a:p>
            <a:pPr marL="45720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Difundir investigación</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Evaluar, medir, obtener indicadores del desempeño de la investigación</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Encontrar nuevas oportunidades de financiamiento</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Evitar la duplicación de actividades</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Analizar tendencias</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Localizar nuevos contactos </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a:solidFill>
                  <a:schemeClr val="dk1"/>
                </a:solidFill>
                <a:latin typeface="Verdana"/>
                <a:ea typeface="Verdana"/>
                <a:cs typeface="Verdana"/>
                <a:sym typeface="Verdana"/>
              </a:rPr>
              <a:t>Identificar nuevos mercados</a:t>
            </a:r>
            <a:endParaRPr sz="2800">
              <a:solidFill>
                <a:schemeClr val="dk1"/>
              </a:solidFill>
              <a:latin typeface="Verdana"/>
              <a:ea typeface="Verdana"/>
              <a:cs typeface="Verdana"/>
              <a:sym typeface="Verdana"/>
            </a:endParaRPr>
          </a:p>
          <a:p>
            <a:pPr marL="457200" marR="0" lvl="0" indent="-406400" algn="just" rtl="0">
              <a:spcBef>
                <a:spcPts val="0"/>
              </a:spcBef>
              <a:spcAft>
                <a:spcPts val="0"/>
              </a:spcAft>
              <a:buClr>
                <a:schemeClr val="dk1"/>
              </a:buClr>
              <a:buSzPts val="2800"/>
              <a:buFont typeface="Verdana"/>
              <a:buChar char="●"/>
            </a:pPr>
            <a:r>
              <a:rPr lang="es-CO" sz="2800" b="1">
                <a:solidFill>
                  <a:schemeClr val="dk1"/>
                </a:solidFill>
                <a:latin typeface="Verdana"/>
                <a:ea typeface="Verdana"/>
                <a:cs typeface="Verdana"/>
                <a:sym typeface="Verdana"/>
              </a:rPr>
              <a:t>Crear Redes documentales y de conocimiento</a:t>
            </a:r>
            <a:endParaRPr sz="2800" b="1">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302" name="Google Shape;302;p38"/>
          <p:cNvPicPr preferRelativeResize="0"/>
          <p:nvPr/>
        </p:nvPicPr>
        <p:blipFill>
          <a:blip r:embed="rId3">
            <a:alphaModFix/>
          </a:blip>
          <a:stretch>
            <a:fillRect/>
          </a:stretch>
        </p:blipFill>
        <p:spPr>
          <a:xfrm>
            <a:off x="8146550" y="1214375"/>
            <a:ext cx="3907350" cy="3907350"/>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Sistemas CRIS</a:t>
            </a:r>
            <a:endParaRPr sz="3200" b="1">
              <a:solidFill>
                <a:schemeClr val="dk1"/>
              </a:solidFill>
              <a:latin typeface="Verdana"/>
              <a:ea typeface="Verdana"/>
              <a:cs typeface="Verdana"/>
              <a:sym typeface="Verdana"/>
            </a:endParaRPr>
          </a:p>
        </p:txBody>
      </p:sp>
      <p:sp>
        <p:nvSpPr>
          <p:cNvPr id="308" name="Google Shape;308;p39"/>
          <p:cNvSpPr txBox="1">
            <a:spLocks noGrp="1"/>
          </p:cNvSpPr>
          <p:nvPr>
            <p:ph type="body" idx="1"/>
          </p:nvPr>
        </p:nvSpPr>
        <p:spPr>
          <a:xfrm>
            <a:off x="0" y="1132100"/>
            <a:ext cx="12192000" cy="4796100"/>
          </a:xfrm>
          <a:prstGeom prst="rect">
            <a:avLst/>
          </a:prstGeom>
          <a:noFill/>
          <a:ln>
            <a:noFill/>
          </a:ln>
        </p:spPr>
        <p:txBody>
          <a:bodyPr spcFirstLastPara="1" wrap="square" lIns="91425" tIns="45700" rIns="91425" bIns="45700" anchor="t" anchorCtr="0">
            <a:noAutofit/>
          </a:bodyPr>
          <a:lstStyle/>
          <a:p>
            <a:pPr marL="342900" lvl="0" indent="-342899" algn="l" rtl="0">
              <a:lnSpc>
                <a:spcPct val="100000"/>
              </a:lnSpc>
              <a:spcBef>
                <a:spcPts val="0"/>
              </a:spcBef>
              <a:spcAft>
                <a:spcPts val="0"/>
              </a:spcAft>
              <a:buSzPts val="1700"/>
              <a:buFont typeface="Verdana"/>
              <a:buChar char="●"/>
            </a:pPr>
            <a:r>
              <a:rPr lang="es-CO" b="1">
                <a:latin typeface="Verdana"/>
                <a:ea typeface="Verdana"/>
                <a:cs typeface="Verdana"/>
                <a:sym typeface="Verdana"/>
              </a:rPr>
              <a:t>Sistema de información que UNIFICA/NORMALIZA la investigación: </a:t>
            </a:r>
            <a:endParaRPr sz="2800" b="1">
              <a:latin typeface="Verdana"/>
              <a:ea typeface="Verdana"/>
              <a:cs typeface="Verdana"/>
              <a:sym typeface="Verdana"/>
            </a:endParaRPr>
          </a:p>
          <a:p>
            <a:pPr marL="342900" lvl="0" indent="-342899" algn="l" rtl="0">
              <a:lnSpc>
                <a:spcPct val="100000"/>
              </a:lnSpc>
              <a:spcBef>
                <a:spcPts val="0"/>
              </a:spcBef>
              <a:spcAft>
                <a:spcPts val="0"/>
              </a:spcAft>
              <a:buClr>
                <a:srgbClr val="FF0000"/>
              </a:buClr>
              <a:buSzPts val="1700"/>
              <a:buFont typeface="Verdana"/>
              <a:buChar char="●"/>
            </a:pPr>
            <a:r>
              <a:rPr lang="es-CO" sz="2800" b="1">
                <a:solidFill>
                  <a:srgbClr val="FF0000"/>
                </a:solidFill>
                <a:latin typeface="Verdana"/>
                <a:ea typeface="Verdana"/>
                <a:cs typeface="Verdana"/>
                <a:sym typeface="Verdana"/>
              </a:rPr>
              <a:t>Almacena y administra datos sobre la investigación</a:t>
            </a:r>
            <a:endParaRPr sz="2800" b="1">
              <a:solidFill>
                <a:srgbClr val="FF0000"/>
              </a:solidFill>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Investigadores</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Grupos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Líneas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Proyectos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Laboratorios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Redes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Patrocinadores</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Eventos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SzPts val="2800"/>
              <a:buFont typeface="Verdana"/>
              <a:buChar char="o"/>
            </a:pPr>
            <a:r>
              <a:rPr lang="es-CO" sz="2800" b="1">
                <a:latin typeface="Verdana"/>
                <a:ea typeface="Verdana"/>
                <a:cs typeface="Verdana"/>
                <a:sym typeface="Verdana"/>
              </a:rPr>
              <a:t>Servicios de Investigación</a:t>
            </a:r>
            <a:endParaRPr sz="2800" b="1">
              <a:latin typeface="Verdana"/>
              <a:ea typeface="Verdana"/>
              <a:cs typeface="Verdana"/>
              <a:sym typeface="Verdana"/>
            </a:endParaRPr>
          </a:p>
          <a:p>
            <a:pPr marL="914400" lvl="1" indent="-412750" algn="l" rtl="0">
              <a:lnSpc>
                <a:spcPct val="100000"/>
              </a:lnSpc>
              <a:spcBef>
                <a:spcPts val="0"/>
              </a:spcBef>
              <a:spcAft>
                <a:spcPts val="0"/>
              </a:spcAft>
              <a:buClr>
                <a:srgbClr val="FF0000"/>
              </a:buClr>
              <a:buSzPts val="2800"/>
              <a:buFont typeface="Verdana"/>
              <a:buChar char="o"/>
            </a:pPr>
            <a:r>
              <a:rPr lang="es-CO" sz="2800" b="1">
                <a:solidFill>
                  <a:srgbClr val="FF0000"/>
                </a:solidFill>
                <a:latin typeface="Verdana"/>
                <a:ea typeface="Verdana"/>
                <a:cs typeface="Verdana"/>
                <a:sym typeface="Verdana"/>
              </a:rPr>
              <a:t>Productos de Investigación</a:t>
            </a:r>
            <a:endParaRPr sz="2800" b="1">
              <a:solidFill>
                <a:srgbClr val="FF0000"/>
              </a:solidFill>
              <a:latin typeface="Verdana"/>
              <a:ea typeface="Verdana"/>
              <a:cs typeface="Verdana"/>
              <a:sym typeface="Verdana"/>
            </a:endParaRPr>
          </a:p>
        </p:txBody>
      </p:sp>
      <p:pic>
        <p:nvPicPr>
          <p:cNvPr id="309" name="Google Shape;309;p39"/>
          <p:cNvPicPr preferRelativeResize="0"/>
          <p:nvPr/>
        </p:nvPicPr>
        <p:blipFill>
          <a:blip r:embed="rId3">
            <a:alphaModFix/>
          </a:blip>
          <a:stretch>
            <a:fillRect/>
          </a:stretch>
        </p:blipFill>
        <p:spPr>
          <a:xfrm>
            <a:off x="7029450" y="2493250"/>
            <a:ext cx="5419725" cy="4364750"/>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p:nvPr/>
        </p:nvSpPr>
        <p:spPr>
          <a:xfrm>
            <a:off x="898775" y="547400"/>
            <a:ext cx="111708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Ejemplo</a:t>
            </a:r>
            <a:endParaRPr sz="3200" b="1">
              <a:solidFill>
                <a:schemeClr val="dk1"/>
              </a:solidFill>
              <a:latin typeface="Verdana"/>
              <a:ea typeface="Verdana"/>
              <a:cs typeface="Verdana"/>
              <a:sym typeface="Verdana"/>
            </a:endParaRPr>
          </a:p>
        </p:txBody>
      </p:sp>
      <p:pic>
        <p:nvPicPr>
          <p:cNvPr id="315" name="Google Shape;315;p40"/>
          <p:cNvPicPr preferRelativeResize="0"/>
          <p:nvPr/>
        </p:nvPicPr>
        <p:blipFill rotWithShape="1">
          <a:blip r:embed="rId3">
            <a:alphaModFix/>
          </a:blip>
          <a:srcRect l="11644" t="12153" r="12147" b="12731"/>
          <a:stretch/>
        </p:blipFill>
        <p:spPr>
          <a:xfrm>
            <a:off x="0" y="1314450"/>
            <a:ext cx="12192000" cy="5543550"/>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Sistemas CRIS- Investigador</a:t>
            </a:r>
            <a:endParaRPr sz="3200" b="1">
              <a:solidFill>
                <a:schemeClr val="dk1"/>
              </a:solidFill>
              <a:latin typeface="Verdana"/>
              <a:ea typeface="Verdana"/>
              <a:cs typeface="Verdana"/>
              <a:sym typeface="Verdana"/>
            </a:endParaRPr>
          </a:p>
        </p:txBody>
      </p:sp>
      <p:pic>
        <p:nvPicPr>
          <p:cNvPr id="321" name="Google Shape;321;p41"/>
          <p:cNvPicPr preferRelativeResize="0"/>
          <p:nvPr/>
        </p:nvPicPr>
        <p:blipFill>
          <a:blip r:embed="rId3">
            <a:alphaModFix/>
          </a:blip>
          <a:stretch>
            <a:fillRect/>
          </a:stretch>
        </p:blipFill>
        <p:spPr>
          <a:xfrm>
            <a:off x="459800" y="1322575"/>
            <a:ext cx="11732200" cy="5424300"/>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p:nvPr/>
        </p:nvSpPr>
        <p:spPr>
          <a:xfrm>
            <a:off x="898775" y="547400"/>
            <a:ext cx="111708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Investigador</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327" name="Google Shape;327;p42"/>
          <p:cNvPicPr preferRelativeResize="0"/>
          <p:nvPr/>
        </p:nvPicPr>
        <p:blipFill rotWithShape="1">
          <a:blip r:embed="rId3">
            <a:alphaModFix/>
          </a:blip>
          <a:srcRect l="12146" t="7935" r="13921"/>
          <a:stretch/>
        </p:blipFill>
        <p:spPr>
          <a:xfrm>
            <a:off x="0" y="1314450"/>
            <a:ext cx="12192000" cy="546260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p:nvPr/>
        </p:nvSpPr>
        <p:spPr>
          <a:xfrm>
            <a:off x="898775" y="547400"/>
            <a:ext cx="111708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Investigador</a:t>
            </a:r>
            <a:endParaRPr sz="3200" b="1">
              <a:solidFill>
                <a:schemeClr val="dk1"/>
              </a:solidFill>
              <a:latin typeface="Verdana"/>
              <a:ea typeface="Verdana"/>
              <a:cs typeface="Verdana"/>
              <a:sym typeface="Verdana"/>
            </a:endParaRPr>
          </a:p>
        </p:txBody>
      </p:sp>
      <p:pic>
        <p:nvPicPr>
          <p:cNvPr id="333" name="Google Shape;333;p43"/>
          <p:cNvPicPr preferRelativeResize="0"/>
          <p:nvPr/>
        </p:nvPicPr>
        <p:blipFill rotWithShape="1">
          <a:blip r:embed="rId3">
            <a:alphaModFix/>
          </a:blip>
          <a:srcRect l="12028" t="12678" r="41332" b="12212"/>
          <a:stretch/>
        </p:blipFill>
        <p:spPr>
          <a:xfrm>
            <a:off x="0" y="1357325"/>
            <a:ext cx="12192000" cy="5500674"/>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Objetivo</a:t>
            </a:r>
            <a:endParaRPr sz="3200" b="1">
              <a:solidFill>
                <a:schemeClr val="dk1"/>
              </a:solidFill>
              <a:latin typeface="Verdana"/>
              <a:ea typeface="Verdana"/>
              <a:cs typeface="Verdana"/>
              <a:sym typeface="Verdana"/>
            </a:endParaRPr>
          </a:p>
        </p:txBody>
      </p:sp>
      <p:sp>
        <p:nvSpPr>
          <p:cNvPr id="170" name="Google Shape;170;p26"/>
          <p:cNvSpPr/>
          <p:nvPr/>
        </p:nvSpPr>
        <p:spPr>
          <a:xfrm>
            <a:off x="112975" y="1766525"/>
            <a:ext cx="6588000" cy="3748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100"/>
              <a:buFont typeface="Arial"/>
              <a:buNone/>
            </a:pPr>
            <a:r>
              <a:rPr lang="es-CO" sz="2400">
                <a:solidFill>
                  <a:schemeClr val="dk1"/>
                </a:solidFill>
                <a:latin typeface="Verdana"/>
                <a:ea typeface="Verdana"/>
                <a:cs typeface="Verdana"/>
                <a:sym typeface="Verdana"/>
              </a:rPr>
              <a:t>Esta conferencia presenta los distintos </a:t>
            </a:r>
            <a:r>
              <a:rPr lang="es-CO" sz="2400" b="1">
                <a:solidFill>
                  <a:schemeClr val="dk1"/>
                </a:solidFill>
                <a:latin typeface="Verdana"/>
                <a:ea typeface="Verdana"/>
                <a:cs typeface="Verdana"/>
                <a:sym typeface="Verdana"/>
              </a:rPr>
              <a:t>modelos de sistemas de información</a:t>
            </a:r>
            <a:r>
              <a:rPr lang="es-CO" sz="2400">
                <a:solidFill>
                  <a:schemeClr val="dk1"/>
                </a:solidFill>
                <a:latin typeface="Verdana"/>
                <a:ea typeface="Verdana"/>
                <a:cs typeface="Verdana"/>
                <a:sym typeface="Verdana"/>
              </a:rPr>
              <a:t> que son utilizados en la actualidad para la </a:t>
            </a:r>
            <a:r>
              <a:rPr lang="es-CO" sz="2400" b="1">
                <a:solidFill>
                  <a:schemeClr val="dk1"/>
                </a:solidFill>
                <a:latin typeface="Verdana"/>
                <a:ea typeface="Verdana"/>
                <a:cs typeface="Verdana"/>
                <a:sym typeface="Verdana"/>
              </a:rPr>
              <a:t>gestión de productos de información científica</a:t>
            </a:r>
            <a:r>
              <a:rPr lang="es-CO" sz="2400">
                <a:solidFill>
                  <a:schemeClr val="dk1"/>
                </a:solidFill>
                <a:latin typeface="Verdana"/>
                <a:ea typeface="Verdana"/>
                <a:cs typeface="Verdana"/>
                <a:sym typeface="Verdana"/>
              </a:rPr>
              <a:t> y presenta un panorama general de aplicación y ajuste de los sistemas de información en el ámbito de los nuevos modelos de </a:t>
            </a:r>
            <a:r>
              <a:rPr lang="es-CO" sz="2400" b="1">
                <a:solidFill>
                  <a:schemeClr val="dk1"/>
                </a:solidFill>
                <a:latin typeface="Verdana"/>
                <a:ea typeface="Verdana"/>
                <a:cs typeface="Verdana"/>
                <a:sym typeface="Verdana"/>
              </a:rPr>
              <a:t>ciencia abierta.</a:t>
            </a:r>
            <a:endParaRPr sz="2400" b="1">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1100"/>
              <a:buFont typeface="Arial"/>
              <a:buNone/>
            </a:pP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171" name="Google Shape;171;p26"/>
          <p:cNvPicPr preferRelativeResize="0"/>
          <p:nvPr/>
        </p:nvPicPr>
        <p:blipFill>
          <a:blip r:embed="rId3">
            <a:alphaModFix/>
          </a:blip>
          <a:stretch>
            <a:fillRect/>
          </a:stretch>
        </p:blipFill>
        <p:spPr>
          <a:xfrm>
            <a:off x="6700975" y="0"/>
            <a:ext cx="5491025" cy="6300800"/>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p:nvPr/>
        </p:nvSpPr>
        <p:spPr>
          <a:xfrm>
            <a:off x="898775" y="547400"/>
            <a:ext cx="111708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Proyecto de Investigación</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339" name="Google Shape;339;p44"/>
          <p:cNvPicPr preferRelativeResize="0"/>
          <p:nvPr/>
        </p:nvPicPr>
        <p:blipFill>
          <a:blip r:embed="rId3">
            <a:alphaModFix/>
          </a:blip>
          <a:stretch>
            <a:fillRect/>
          </a:stretch>
        </p:blipFill>
        <p:spPr>
          <a:xfrm>
            <a:off x="0" y="1281300"/>
            <a:ext cx="12192001" cy="549120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txBox="1"/>
          <p:nvPr/>
        </p:nvSpPr>
        <p:spPr>
          <a:xfrm>
            <a:off x="898775" y="547400"/>
            <a:ext cx="111708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Departamentos y Programas</a:t>
            </a:r>
            <a:endParaRPr sz="3200" b="1">
              <a:solidFill>
                <a:schemeClr val="dk1"/>
              </a:solidFill>
              <a:latin typeface="Verdana"/>
              <a:ea typeface="Verdana"/>
              <a:cs typeface="Verdana"/>
              <a:sym typeface="Verdana"/>
            </a:endParaRPr>
          </a:p>
        </p:txBody>
      </p:sp>
      <p:pic>
        <p:nvPicPr>
          <p:cNvPr id="345" name="Google Shape;345;p45"/>
          <p:cNvPicPr preferRelativeResize="0"/>
          <p:nvPr/>
        </p:nvPicPr>
        <p:blipFill rotWithShape="1">
          <a:blip r:embed="rId3">
            <a:alphaModFix/>
          </a:blip>
          <a:srcRect l="11073" t="12146" r="12292" b="10633"/>
          <a:stretch/>
        </p:blipFill>
        <p:spPr>
          <a:xfrm>
            <a:off x="0" y="1585925"/>
            <a:ext cx="12130099" cy="5272076"/>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txBox="1"/>
          <p:nvPr/>
        </p:nvSpPr>
        <p:spPr>
          <a:xfrm>
            <a:off x="898775" y="547400"/>
            <a:ext cx="11293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Producto de Investigación</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351" name="Google Shape;351;p46"/>
          <p:cNvPicPr preferRelativeResize="0"/>
          <p:nvPr/>
        </p:nvPicPr>
        <p:blipFill>
          <a:blip r:embed="rId3">
            <a:alphaModFix/>
          </a:blip>
          <a:stretch>
            <a:fillRect/>
          </a:stretch>
        </p:blipFill>
        <p:spPr>
          <a:xfrm>
            <a:off x="152400" y="1924600"/>
            <a:ext cx="12039600" cy="4781000"/>
          </a:xfrm>
          <a:prstGeom prst="rect">
            <a:avLst/>
          </a:prstGeom>
          <a:noFill/>
          <a:ln>
            <a:noFill/>
          </a:ln>
        </p:spPr>
      </p:pic>
      <p:sp>
        <p:nvSpPr>
          <p:cNvPr id="352" name="Google Shape;352;p46"/>
          <p:cNvSpPr txBox="1"/>
          <p:nvPr/>
        </p:nvSpPr>
        <p:spPr>
          <a:xfrm>
            <a:off x="1021150" y="1064100"/>
            <a:ext cx="10661700" cy="5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CO" sz="2400" u="sng">
                <a:solidFill>
                  <a:schemeClr val="hlink"/>
                </a:solidFill>
                <a:hlinkClick r:id="rId4"/>
              </a:rPr>
              <a:t>http://ktisis.cut.ac.cy/handle/10488/7613</a:t>
            </a:r>
            <a:r>
              <a:rPr lang="es-CO" sz="2400"/>
              <a:t> </a:t>
            </a:r>
            <a:endParaRPr sz="2400"/>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CRIS- Datos de Investigación</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358" name="Google Shape;358;p47"/>
          <p:cNvPicPr preferRelativeResize="0"/>
          <p:nvPr/>
        </p:nvPicPr>
        <p:blipFill>
          <a:blip r:embed="rId3">
            <a:alphaModFix/>
          </a:blip>
          <a:stretch>
            <a:fillRect/>
          </a:stretch>
        </p:blipFill>
        <p:spPr>
          <a:xfrm>
            <a:off x="0" y="1603550"/>
            <a:ext cx="12098150" cy="510205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8"/>
          <p:cNvSpPr txBox="1"/>
          <p:nvPr/>
        </p:nvSpPr>
        <p:spPr>
          <a:xfrm>
            <a:off x="898777" y="547390"/>
            <a:ext cx="26160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OpenAIRE</a:t>
            </a:r>
            <a:endParaRPr sz="3200" b="1">
              <a:solidFill>
                <a:schemeClr val="dk1"/>
              </a:solidFill>
              <a:latin typeface="Verdana"/>
              <a:ea typeface="Verdana"/>
              <a:cs typeface="Verdana"/>
              <a:sym typeface="Verdana"/>
            </a:endParaRPr>
          </a:p>
        </p:txBody>
      </p:sp>
      <p:sp>
        <p:nvSpPr>
          <p:cNvPr id="364" name="Google Shape;364;p48"/>
          <p:cNvSpPr/>
          <p:nvPr/>
        </p:nvSpPr>
        <p:spPr>
          <a:xfrm>
            <a:off x="3884635" y="501254"/>
            <a:ext cx="7383300" cy="1115700"/>
          </a:xfrm>
          <a:prstGeom prst="round2DiagRect">
            <a:avLst>
              <a:gd name="adj1" fmla="val 0"/>
              <a:gd name="adj2" fmla="val 33904"/>
            </a:avLst>
          </a:prstGeom>
          <a:solidFill>
            <a:schemeClr val="lt1"/>
          </a:solidFill>
          <a:ln w="25400" cap="flat" cmpd="sng">
            <a:solidFill>
              <a:srgbClr val="CED92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800">
                <a:solidFill>
                  <a:schemeClr val="dk1"/>
                </a:solidFill>
                <a:latin typeface="Verdana"/>
                <a:ea typeface="Verdana"/>
                <a:cs typeface="Verdana"/>
                <a:sym typeface="Verdana"/>
              </a:rPr>
              <a:t>Es un proyecto del Séptimo Programa Marco de la Comisión Europea, que apoya la aplicación de la política de acceso abierto en Europa.</a:t>
            </a:r>
            <a:endParaRPr sz="1600">
              <a:solidFill>
                <a:schemeClr val="dk1"/>
              </a:solidFill>
              <a:latin typeface="Verdana"/>
              <a:ea typeface="Verdana"/>
              <a:cs typeface="Verdana"/>
              <a:sym typeface="Verdana"/>
            </a:endParaRPr>
          </a:p>
        </p:txBody>
      </p:sp>
      <p:sp>
        <p:nvSpPr>
          <p:cNvPr id="365" name="Google Shape;365;p48"/>
          <p:cNvSpPr/>
          <p:nvPr/>
        </p:nvSpPr>
        <p:spPr>
          <a:xfrm>
            <a:off x="3884638" y="1968786"/>
            <a:ext cx="7383300" cy="612600"/>
          </a:xfrm>
          <a:prstGeom prst="round2DiagRect">
            <a:avLst>
              <a:gd name="adj1" fmla="val 0"/>
              <a:gd name="adj2" fmla="val 33904"/>
            </a:avLst>
          </a:prstGeom>
          <a:solidFill>
            <a:schemeClr val="lt1"/>
          </a:solidFill>
          <a:ln w="2540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Construir estructuras de apoyo a los investigadores </a:t>
            </a:r>
            <a:endParaRPr sz="1600">
              <a:solidFill>
                <a:schemeClr val="dk1"/>
              </a:solidFill>
              <a:latin typeface="Verdana"/>
              <a:ea typeface="Verdana"/>
              <a:cs typeface="Verdana"/>
              <a:sym typeface="Verdana"/>
            </a:endParaRPr>
          </a:p>
        </p:txBody>
      </p:sp>
      <p:sp>
        <p:nvSpPr>
          <p:cNvPr id="366" name="Google Shape;366;p48"/>
          <p:cNvSpPr/>
          <p:nvPr/>
        </p:nvSpPr>
        <p:spPr>
          <a:xfrm>
            <a:off x="3884638" y="2793444"/>
            <a:ext cx="7383300" cy="726600"/>
          </a:xfrm>
          <a:prstGeom prst="round2DiagRect">
            <a:avLst>
              <a:gd name="adj1" fmla="val 0"/>
              <a:gd name="adj2" fmla="val 33904"/>
            </a:avLst>
          </a:prstGeom>
          <a:solidFill>
            <a:schemeClr val="lt1"/>
          </a:solidFill>
          <a:ln w="2540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Establecer una infraestructura electrónica (portal Web) para el acceso a la información científica</a:t>
            </a:r>
            <a:endParaRPr sz="1800">
              <a:solidFill>
                <a:schemeClr val="dk1"/>
              </a:solidFill>
              <a:latin typeface="Verdana"/>
              <a:ea typeface="Verdana"/>
              <a:cs typeface="Verdana"/>
              <a:sym typeface="Verdana"/>
            </a:endParaRPr>
          </a:p>
        </p:txBody>
      </p:sp>
      <p:sp>
        <p:nvSpPr>
          <p:cNvPr id="367" name="Google Shape;367;p48"/>
          <p:cNvSpPr/>
          <p:nvPr/>
        </p:nvSpPr>
        <p:spPr>
          <a:xfrm>
            <a:off x="3884638" y="3732131"/>
            <a:ext cx="7383300" cy="987900"/>
          </a:xfrm>
          <a:prstGeom prst="round2DiagRect">
            <a:avLst>
              <a:gd name="adj1" fmla="val 0"/>
              <a:gd name="adj2" fmla="val 33904"/>
            </a:avLst>
          </a:prstGeom>
          <a:solidFill>
            <a:schemeClr val="lt1"/>
          </a:solidFill>
          <a:ln w="2540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Fomentar el depósito en acceso abierto de toda la producción científica generada en el marco de los proyecto financiados por la Comisión Europea</a:t>
            </a:r>
            <a:endParaRPr sz="1800">
              <a:solidFill>
                <a:schemeClr val="dk1"/>
              </a:solidFill>
              <a:latin typeface="Verdana"/>
              <a:ea typeface="Verdana"/>
              <a:cs typeface="Verdana"/>
              <a:sym typeface="Verdana"/>
            </a:endParaRPr>
          </a:p>
        </p:txBody>
      </p:sp>
      <p:sp>
        <p:nvSpPr>
          <p:cNvPr id="368" name="Google Shape;368;p48"/>
          <p:cNvSpPr/>
          <p:nvPr/>
        </p:nvSpPr>
        <p:spPr>
          <a:xfrm>
            <a:off x="3884636" y="4932282"/>
            <a:ext cx="7383300" cy="756600"/>
          </a:xfrm>
          <a:prstGeom prst="round2DiagRect">
            <a:avLst>
              <a:gd name="adj1" fmla="val 0"/>
              <a:gd name="adj2" fmla="val 33904"/>
            </a:avLst>
          </a:prstGeom>
          <a:solidFill>
            <a:schemeClr val="lt1"/>
          </a:solidFill>
          <a:ln w="25400" cap="flat" cmpd="sng">
            <a:solidFill>
              <a:srgbClr val="A5A5A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Implementar directrices para administradores de repositorios de literatura</a:t>
            </a:r>
            <a:endParaRPr sz="1800">
              <a:solidFill>
                <a:schemeClr val="dk1"/>
              </a:solidFill>
              <a:latin typeface="Verdana"/>
              <a:ea typeface="Verdana"/>
              <a:cs typeface="Verdana"/>
              <a:sym typeface="Verdana"/>
            </a:endParaRPr>
          </a:p>
        </p:txBody>
      </p:sp>
      <p:sp>
        <p:nvSpPr>
          <p:cNvPr id="369" name="Google Shape;369;p48"/>
          <p:cNvSpPr txBox="1"/>
          <p:nvPr/>
        </p:nvSpPr>
        <p:spPr>
          <a:xfrm>
            <a:off x="1" y="2044197"/>
            <a:ext cx="2705100" cy="461700"/>
          </a:xfrm>
          <a:prstGeom prst="rect">
            <a:avLst/>
          </a:prstGeom>
          <a:solidFill>
            <a:srgbClr val="CED92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2400">
                <a:solidFill>
                  <a:schemeClr val="dk1"/>
                </a:solidFill>
                <a:latin typeface="Verdana"/>
                <a:ea typeface="Verdana"/>
                <a:cs typeface="Verdana"/>
                <a:sym typeface="Verdana"/>
              </a:rPr>
              <a:t>Objetivos</a:t>
            </a:r>
            <a:endParaRPr sz="2400">
              <a:solidFill>
                <a:schemeClr val="dk1"/>
              </a:solidFill>
              <a:latin typeface="Verdana"/>
              <a:ea typeface="Verdana"/>
              <a:cs typeface="Verdana"/>
              <a:sym typeface="Verdana"/>
            </a:endParaRPr>
          </a:p>
        </p:txBody>
      </p:sp>
      <p:cxnSp>
        <p:nvCxnSpPr>
          <p:cNvPr id="370" name="Google Shape;370;p48"/>
          <p:cNvCxnSpPr>
            <a:stCxn id="369" idx="3"/>
            <a:endCxn id="365" idx="2"/>
          </p:cNvCxnSpPr>
          <p:nvPr/>
        </p:nvCxnSpPr>
        <p:spPr>
          <a:xfrm>
            <a:off x="2705101" y="2275047"/>
            <a:ext cx="1179600" cy="600"/>
          </a:xfrm>
          <a:prstGeom prst="bentConnector3">
            <a:avLst>
              <a:gd name="adj1" fmla="val 50000"/>
            </a:avLst>
          </a:prstGeom>
          <a:noFill/>
          <a:ln w="9525" cap="flat" cmpd="sng">
            <a:solidFill>
              <a:srgbClr val="AEABAB"/>
            </a:solidFill>
            <a:prstDash val="solid"/>
            <a:miter lim="800000"/>
            <a:headEnd type="none" w="sm" len="sm"/>
            <a:tailEnd type="triangle" w="med" len="med"/>
          </a:ln>
        </p:spPr>
      </p:cxnSp>
      <p:cxnSp>
        <p:nvCxnSpPr>
          <p:cNvPr id="371" name="Google Shape;371;p48"/>
          <p:cNvCxnSpPr>
            <a:stCxn id="369" idx="3"/>
            <a:endCxn id="366" idx="2"/>
          </p:cNvCxnSpPr>
          <p:nvPr/>
        </p:nvCxnSpPr>
        <p:spPr>
          <a:xfrm>
            <a:off x="2705101" y="2275047"/>
            <a:ext cx="1179600" cy="881700"/>
          </a:xfrm>
          <a:prstGeom prst="bentConnector3">
            <a:avLst>
              <a:gd name="adj1" fmla="val 50000"/>
            </a:avLst>
          </a:prstGeom>
          <a:noFill/>
          <a:ln w="9525" cap="flat" cmpd="sng">
            <a:solidFill>
              <a:srgbClr val="AEABAB"/>
            </a:solidFill>
            <a:prstDash val="solid"/>
            <a:miter lim="800000"/>
            <a:headEnd type="none" w="sm" len="sm"/>
            <a:tailEnd type="triangle" w="med" len="med"/>
          </a:ln>
        </p:spPr>
      </p:cxnSp>
      <p:cxnSp>
        <p:nvCxnSpPr>
          <p:cNvPr id="372" name="Google Shape;372;p48"/>
          <p:cNvCxnSpPr>
            <a:stCxn id="369" idx="3"/>
            <a:endCxn id="367" idx="2"/>
          </p:cNvCxnSpPr>
          <p:nvPr/>
        </p:nvCxnSpPr>
        <p:spPr>
          <a:xfrm>
            <a:off x="2705101" y="2275047"/>
            <a:ext cx="1179600" cy="1950900"/>
          </a:xfrm>
          <a:prstGeom prst="bentConnector3">
            <a:avLst>
              <a:gd name="adj1" fmla="val 50000"/>
            </a:avLst>
          </a:prstGeom>
          <a:noFill/>
          <a:ln w="9525" cap="flat" cmpd="sng">
            <a:solidFill>
              <a:srgbClr val="AEABAB"/>
            </a:solidFill>
            <a:prstDash val="solid"/>
            <a:miter lim="800000"/>
            <a:headEnd type="none" w="sm" len="sm"/>
            <a:tailEnd type="triangle" w="med" len="med"/>
          </a:ln>
        </p:spPr>
      </p:cxnSp>
      <p:cxnSp>
        <p:nvCxnSpPr>
          <p:cNvPr id="373" name="Google Shape;373;p48"/>
          <p:cNvCxnSpPr>
            <a:stCxn id="369" idx="3"/>
            <a:endCxn id="368" idx="2"/>
          </p:cNvCxnSpPr>
          <p:nvPr/>
        </p:nvCxnSpPr>
        <p:spPr>
          <a:xfrm>
            <a:off x="2705101" y="2275047"/>
            <a:ext cx="1179600" cy="3035400"/>
          </a:xfrm>
          <a:prstGeom prst="bentConnector3">
            <a:avLst>
              <a:gd name="adj1" fmla="val 50000"/>
            </a:avLst>
          </a:prstGeom>
          <a:noFill/>
          <a:ln w="9525" cap="flat" cmpd="sng">
            <a:solidFill>
              <a:srgbClr val="AEABAB"/>
            </a:solidFill>
            <a:prstDash val="solid"/>
            <a:miter lim="800000"/>
            <a:headEnd type="none" w="sm" len="sm"/>
            <a:tailEnd type="triangle" w="med" len="med"/>
          </a:ln>
        </p:spPr>
      </p:cxnSp>
      <p:pic>
        <p:nvPicPr>
          <p:cNvPr id="374" name="Google Shape;374;p48" descr="Resultado de imagen para openaire"/>
          <p:cNvPicPr preferRelativeResize="0"/>
          <p:nvPr/>
        </p:nvPicPr>
        <p:blipFill rotWithShape="1">
          <a:blip r:embed="rId3">
            <a:alphaModFix/>
          </a:blip>
          <a:srcRect/>
          <a:stretch/>
        </p:blipFill>
        <p:spPr>
          <a:xfrm>
            <a:off x="400051" y="3027282"/>
            <a:ext cx="1905000" cy="1905000"/>
          </a:xfrm>
          <a:prstGeom prst="rect">
            <a:avLst/>
          </a:prstGeom>
          <a:noFill/>
          <a:ln>
            <a:noFill/>
          </a:ln>
        </p:spPr>
      </p:pic>
      <p:sp>
        <p:nvSpPr>
          <p:cNvPr id="375" name="Google Shape;375;p48"/>
          <p:cNvSpPr/>
          <p:nvPr/>
        </p:nvSpPr>
        <p:spPr>
          <a:xfrm>
            <a:off x="126235" y="6412616"/>
            <a:ext cx="91320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200" b="1">
                <a:solidFill>
                  <a:schemeClr val="dk1"/>
                </a:solidFill>
                <a:latin typeface="Verdana"/>
                <a:ea typeface="Verdana"/>
                <a:cs typeface="Verdana"/>
                <a:sym typeface="Verdana"/>
              </a:rPr>
              <a:t>Recolecta. OpenAIRE. Disponible en: </a:t>
            </a:r>
            <a:r>
              <a:rPr lang="es-CO" sz="1200" u="sng">
                <a:solidFill>
                  <a:schemeClr val="hlink"/>
                </a:solidFill>
                <a:latin typeface="Verdana"/>
                <a:ea typeface="Verdana"/>
                <a:cs typeface="Verdana"/>
                <a:sym typeface="Verdana"/>
                <a:hlinkClick r:id="rId4"/>
              </a:rPr>
              <a:t>https://recolecta.fecyt.es/open-aire</a:t>
            </a:r>
            <a:endParaRPr sz="1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Estandarización - Sistemas CRIS</a:t>
            </a:r>
            <a:endParaRPr sz="3200" b="1">
              <a:solidFill>
                <a:schemeClr val="dk1"/>
              </a:solidFill>
              <a:latin typeface="Verdana"/>
              <a:ea typeface="Verdana"/>
              <a:cs typeface="Verdana"/>
              <a:sym typeface="Verdana"/>
            </a:endParaRPr>
          </a:p>
        </p:txBody>
      </p:sp>
      <p:sp>
        <p:nvSpPr>
          <p:cNvPr id="381" name="Google Shape;381;p49"/>
          <p:cNvSpPr/>
          <p:nvPr/>
        </p:nvSpPr>
        <p:spPr>
          <a:xfrm>
            <a:off x="327275" y="1709375"/>
            <a:ext cx="8345100" cy="44772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OpenAire: </a:t>
            </a:r>
            <a:r>
              <a:rPr lang="es-CO" sz="2400">
                <a:solidFill>
                  <a:schemeClr val="dk1"/>
                </a:solidFill>
                <a:latin typeface="Verdana"/>
                <a:ea typeface="Verdana"/>
                <a:cs typeface="Verdana"/>
                <a:sym typeface="Verdana"/>
              </a:rPr>
              <a:t>Portal de acceso abierto de la Unión Europea. Constituye una infraestructura de apoyo al cumplimiento de las políticas de acceso abierto de la UE. </a:t>
            </a:r>
            <a:endParaRPr sz="2400">
              <a:solidFill>
                <a:schemeClr val="dk1"/>
              </a:solidFill>
              <a:latin typeface="Verdana"/>
              <a:ea typeface="Verdana"/>
              <a:cs typeface="Verdana"/>
              <a:sym typeface="Verdana"/>
            </a:endParaRPr>
          </a:p>
          <a:p>
            <a:pPr marL="457200" marR="0" lvl="0" indent="0" algn="just" rtl="0">
              <a:spcBef>
                <a:spcPts val="0"/>
              </a:spcBef>
              <a:spcAft>
                <a:spcPts val="0"/>
              </a:spcAft>
              <a:buNone/>
            </a:pPr>
            <a:endParaRPr/>
          </a:p>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EuroCRIS: </a:t>
            </a:r>
            <a:r>
              <a:rPr lang="es-CO" sz="2400">
                <a:solidFill>
                  <a:schemeClr val="dk1"/>
                </a:solidFill>
                <a:latin typeface="Verdana"/>
                <a:ea typeface="Verdana"/>
                <a:cs typeface="Verdana"/>
                <a:sym typeface="Verdana"/>
              </a:rPr>
              <a:t>La misión de euroCRIS es promover la cooperación de instituciones de investigación.</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Compartir el conocimiento entre la comunidad</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Definir componentes de  interoperabilidad de la información de investigación a través de CERIF, el formato común europeo de información de investigación.</a:t>
            </a: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382" name="Google Shape;382;p49"/>
          <p:cNvPicPr preferRelativeResize="0"/>
          <p:nvPr/>
        </p:nvPicPr>
        <p:blipFill>
          <a:blip r:embed="rId3">
            <a:alphaModFix/>
          </a:blip>
          <a:stretch>
            <a:fillRect/>
          </a:stretch>
        </p:blipFill>
        <p:spPr>
          <a:xfrm>
            <a:off x="9449599" y="198949"/>
            <a:ext cx="2269452" cy="1859575"/>
          </a:xfrm>
          <a:prstGeom prst="rect">
            <a:avLst/>
          </a:prstGeom>
          <a:noFill/>
          <a:ln>
            <a:noFill/>
          </a:ln>
        </p:spPr>
      </p:pic>
      <p:pic>
        <p:nvPicPr>
          <p:cNvPr id="383" name="Google Shape;383;p49"/>
          <p:cNvPicPr preferRelativeResize="0"/>
          <p:nvPr/>
        </p:nvPicPr>
        <p:blipFill>
          <a:blip r:embed="rId4">
            <a:alphaModFix/>
          </a:blip>
          <a:stretch>
            <a:fillRect/>
          </a:stretch>
        </p:blipFill>
        <p:spPr>
          <a:xfrm>
            <a:off x="9617125" y="2090600"/>
            <a:ext cx="2269450" cy="1924250"/>
          </a:xfrm>
          <a:prstGeom prst="rect">
            <a:avLst/>
          </a:prstGeom>
          <a:noFill/>
          <a:ln>
            <a:noFill/>
          </a:ln>
        </p:spPr>
      </p:pic>
      <p:pic>
        <p:nvPicPr>
          <p:cNvPr id="384" name="Google Shape;384;p49"/>
          <p:cNvPicPr preferRelativeResize="0"/>
          <p:nvPr/>
        </p:nvPicPr>
        <p:blipFill>
          <a:blip r:embed="rId5">
            <a:alphaModFix/>
          </a:blip>
          <a:stretch>
            <a:fillRect/>
          </a:stretch>
        </p:blipFill>
        <p:spPr>
          <a:xfrm>
            <a:off x="9853600" y="4046925"/>
            <a:ext cx="2147280" cy="1789400"/>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Estandarización Semántica - CERIF</a:t>
            </a:r>
            <a:endParaRPr sz="3200" b="1">
              <a:solidFill>
                <a:schemeClr val="dk1"/>
              </a:solidFill>
              <a:latin typeface="Verdana"/>
              <a:ea typeface="Verdana"/>
              <a:cs typeface="Verdana"/>
              <a:sym typeface="Verdana"/>
            </a:endParaRPr>
          </a:p>
        </p:txBody>
      </p:sp>
      <p:pic>
        <p:nvPicPr>
          <p:cNvPr id="390" name="Google Shape;390;p50"/>
          <p:cNvPicPr preferRelativeResize="0"/>
          <p:nvPr/>
        </p:nvPicPr>
        <p:blipFill>
          <a:blip r:embed="rId3">
            <a:alphaModFix/>
          </a:blip>
          <a:stretch>
            <a:fillRect/>
          </a:stretch>
        </p:blipFill>
        <p:spPr>
          <a:xfrm>
            <a:off x="491473" y="1366050"/>
            <a:ext cx="11700526" cy="5423300"/>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p:nvPr/>
        </p:nvSpPr>
        <p:spPr>
          <a:xfrm>
            <a:off x="898775" y="547400"/>
            <a:ext cx="11131200" cy="90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3200" b="1">
                <a:solidFill>
                  <a:schemeClr val="dk1"/>
                </a:solidFill>
                <a:latin typeface="Verdana"/>
                <a:ea typeface="Verdana"/>
                <a:cs typeface="Verdana"/>
                <a:sym typeface="Verdana"/>
              </a:rPr>
              <a:t>Sistemas CRIS y Repositorios Institucionales</a:t>
            </a:r>
            <a:endParaRPr sz="3200" b="1">
              <a:solidFill>
                <a:schemeClr val="dk1"/>
              </a:solidFill>
              <a:latin typeface="Verdana"/>
              <a:ea typeface="Verdana"/>
              <a:cs typeface="Verdana"/>
              <a:sym typeface="Verdana"/>
            </a:endParaRPr>
          </a:p>
          <a:p>
            <a:pPr marL="0" marR="0" lvl="0" indent="0" algn="ctr" rtl="0">
              <a:spcBef>
                <a:spcPts val="0"/>
              </a:spcBef>
              <a:spcAft>
                <a:spcPts val="0"/>
              </a:spcAft>
              <a:buNone/>
            </a:pPr>
            <a:r>
              <a:rPr lang="es-CO" sz="2400" u="sng">
                <a:solidFill>
                  <a:schemeClr val="hlink"/>
                </a:solidFill>
                <a:hlinkClick r:id="rId3"/>
              </a:rPr>
              <a:t>https://guidelines.openaire.eu/</a:t>
            </a:r>
            <a:endParaRPr sz="2400" b="1">
              <a:solidFill>
                <a:schemeClr val="dk1"/>
              </a:solidFill>
              <a:latin typeface="Verdana"/>
              <a:ea typeface="Verdana"/>
              <a:cs typeface="Verdana"/>
              <a:sym typeface="Verdana"/>
            </a:endParaRPr>
          </a:p>
        </p:txBody>
      </p:sp>
      <p:pic>
        <p:nvPicPr>
          <p:cNvPr id="396" name="Google Shape;396;p51"/>
          <p:cNvPicPr preferRelativeResize="0"/>
          <p:nvPr/>
        </p:nvPicPr>
        <p:blipFill rotWithShape="1">
          <a:blip r:embed="rId4">
            <a:alphaModFix/>
          </a:blip>
          <a:srcRect r="29203"/>
          <a:stretch/>
        </p:blipFill>
        <p:spPr>
          <a:xfrm>
            <a:off x="152400" y="1714500"/>
            <a:ext cx="12039600" cy="4991101"/>
          </a:xfrm>
          <a:prstGeom prst="rect">
            <a:avLst/>
          </a:prstGeom>
          <a:noFill/>
          <a:ln>
            <a:noFill/>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558375" y="4252250"/>
            <a:ext cx="10795500" cy="17181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s-CO" sz="3200" b="1">
                <a:latin typeface="Verdana"/>
                <a:ea typeface="Verdana"/>
                <a:cs typeface="Verdana"/>
                <a:sym typeface="Verdana"/>
              </a:rPr>
              <a:t>REDCOL </a:t>
            </a:r>
            <a:endParaRPr sz="3200" b="1">
              <a:latin typeface="Verdana"/>
              <a:ea typeface="Verdana"/>
              <a:cs typeface="Verdana"/>
              <a:sym typeface="Verdana"/>
            </a:endParaRPr>
          </a:p>
          <a:p>
            <a:pPr marL="0" lvl="0" indent="0" algn="ctr" rtl="0">
              <a:lnSpc>
                <a:spcPct val="100000"/>
              </a:lnSpc>
              <a:spcBef>
                <a:spcPts val="0"/>
              </a:spcBef>
              <a:spcAft>
                <a:spcPts val="0"/>
              </a:spcAft>
              <a:buClr>
                <a:schemeClr val="dk1"/>
              </a:buClr>
              <a:buFont typeface="Arial"/>
              <a:buNone/>
            </a:pPr>
            <a:r>
              <a:rPr lang="es-CO" sz="3200" b="1">
                <a:latin typeface="Verdana"/>
                <a:ea typeface="Verdana"/>
                <a:cs typeface="Verdana"/>
                <a:sym typeface="Verdana"/>
              </a:rPr>
              <a:t>Desarrollando Tendencias en Gestión de Productos de Información  Científica</a:t>
            </a:r>
            <a:endParaRPr sz="3200" b="1">
              <a:latin typeface="Verdana"/>
              <a:ea typeface="Verdana"/>
              <a:cs typeface="Verdana"/>
              <a:sym typeface="Verdana"/>
            </a:endParaRPr>
          </a:p>
          <a:p>
            <a:pPr marL="0" lvl="0" indent="0" algn="l" rtl="0">
              <a:spcBef>
                <a:spcPts val="0"/>
              </a:spcBef>
              <a:spcAft>
                <a:spcPts val="0"/>
              </a:spcAft>
              <a:buNone/>
            </a:pPr>
            <a:endParaRPr/>
          </a:p>
        </p:txBody>
      </p:sp>
      <p:pic>
        <p:nvPicPr>
          <p:cNvPr id="402" name="Google Shape;402;p52"/>
          <p:cNvPicPr preferRelativeResize="0"/>
          <p:nvPr/>
        </p:nvPicPr>
        <p:blipFill>
          <a:blip r:embed="rId3">
            <a:alphaModFix/>
          </a:blip>
          <a:stretch>
            <a:fillRect/>
          </a:stretch>
        </p:blipFill>
        <p:spPr>
          <a:xfrm>
            <a:off x="152400" y="152400"/>
            <a:ext cx="11915449" cy="389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p:nvPr/>
        </p:nvSpPr>
        <p:spPr>
          <a:xfrm>
            <a:off x="644880" y="173159"/>
            <a:ext cx="89505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4800">
                <a:solidFill>
                  <a:schemeClr val="lt1"/>
                </a:solidFill>
                <a:latin typeface="Arial"/>
                <a:ea typeface="Arial"/>
                <a:cs typeface="Arial"/>
                <a:sym typeface="Arial"/>
              </a:rPr>
              <a:t>Beneficios de Ciencia Abierta </a:t>
            </a:r>
            <a:endParaRPr sz="4800">
              <a:solidFill>
                <a:schemeClr val="lt1"/>
              </a:solidFill>
              <a:latin typeface="Arial"/>
              <a:ea typeface="Arial"/>
              <a:cs typeface="Arial"/>
              <a:sym typeface="Arial"/>
            </a:endParaRPr>
          </a:p>
        </p:txBody>
      </p:sp>
      <p:pic>
        <p:nvPicPr>
          <p:cNvPr id="408" name="Google Shape;408;p53" descr="Resultado de imagen para icono comunicaciÃ³n"/>
          <p:cNvPicPr preferRelativeResize="0"/>
          <p:nvPr/>
        </p:nvPicPr>
        <p:blipFill rotWithShape="1">
          <a:blip r:embed="rId3">
            <a:alphaModFix/>
          </a:blip>
          <a:srcRect/>
          <a:stretch/>
        </p:blipFill>
        <p:spPr>
          <a:xfrm>
            <a:off x="8592118" y="8551930"/>
            <a:ext cx="51260" cy="51260"/>
          </a:xfrm>
          <a:prstGeom prst="rect">
            <a:avLst/>
          </a:prstGeom>
          <a:noFill/>
          <a:ln>
            <a:noFill/>
          </a:ln>
        </p:spPr>
      </p:pic>
      <p:sp>
        <p:nvSpPr>
          <p:cNvPr id="409" name="Google Shape;409;p53"/>
          <p:cNvSpPr txBox="1"/>
          <p:nvPr/>
        </p:nvSpPr>
        <p:spPr>
          <a:xfrm>
            <a:off x="898775" y="547400"/>
            <a:ext cx="10531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REDCOL - Promoviendo Ciencia Abierta en Colombia</a:t>
            </a:r>
            <a:endParaRPr sz="3200" b="1">
              <a:solidFill>
                <a:schemeClr val="dk1"/>
              </a:solidFill>
              <a:latin typeface="Verdana"/>
              <a:ea typeface="Verdana"/>
              <a:cs typeface="Verdana"/>
              <a:sym typeface="Verdana"/>
            </a:endParaRPr>
          </a:p>
        </p:txBody>
      </p:sp>
      <p:pic>
        <p:nvPicPr>
          <p:cNvPr id="410" name="Google Shape;410;p53"/>
          <p:cNvPicPr preferRelativeResize="0"/>
          <p:nvPr/>
        </p:nvPicPr>
        <p:blipFill>
          <a:blip r:embed="rId4">
            <a:alphaModFix/>
          </a:blip>
          <a:stretch>
            <a:fillRect/>
          </a:stretch>
        </p:blipFill>
        <p:spPr>
          <a:xfrm>
            <a:off x="1738300" y="1555975"/>
            <a:ext cx="9269270" cy="5302025"/>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sz="3200" b="1">
                <a:solidFill>
                  <a:schemeClr val="dk1"/>
                </a:solidFill>
                <a:latin typeface="Verdana"/>
                <a:ea typeface="Verdana"/>
                <a:cs typeface="Verdana"/>
                <a:sym typeface="Verdana"/>
              </a:rPr>
              <a:t>Recursos de Información Institucional</a:t>
            </a:r>
            <a:endParaRPr sz="3200" b="1">
              <a:solidFill>
                <a:schemeClr val="dk1"/>
              </a:solidFill>
              <a:latin typeface="Verdana"/>
              <a:ea typeface="Verdana"/>
              <a:cs typeface="Verdana"/>
              <a:sym typeface="Verdana"/>
            </a:endParaRPr>
          </a:p>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         Sobrecargados ….</a:t>
            </a:r>
            <a:endParaRPr sz="3200" b="1">
              <a:solidFill>
                <a:schemeClr val="dk1"/>
              </a:solidFill>
              <a:latin typeface="Verdana"/>
              <a:ea typeface="Verdana"/>
              <a:cs typeface="Verdana"/>
              <a:sym typeface="Verdana"/>
            </a:endParaRPr>
          </a:p>
        </p:txBody>
      </p:sp>
      <p:sp>
        <p:nvSpPr>
          <p:cNvPr id="177" name="Google Shape;177;p27"/>
          <p:cNvSpPr/>
          <p:nvPr/>
        </p:nvSpPr>
        <p:spPr>
          <a:xfrm>
            <a:off x="540725" y="1631700"/>
            <a:ext cx="8912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400" b="1">
                <a:solidFill>
                  <a:schemeClr val="dk1"/>
                </a:solidFill>
                <a:latin typeface="Verdana"/>
                <a:ea typeface="Verdana"/>
                <a:cs typeface="Verdana"/>
                <a:sym typeface="Verdana"/>
              </a:rPr>
              <a:t>Vivimos en la Era de los Contenidos Digitales….</a:t>
            </a:r>
            <a:endParaRPr sz="2400" b="1">
              <a:solidFill>
                <a:schemeClr val="dk1"/>
              </a:solidFill>
              <a:latin typeface="Verdana"/>
              <a:ea typeface="Verdana"/>
              <a:cs typeface="Verdana"/>
              <a:sym typeface="Verdana"/>
            </a:endParaRPr>
          </a:p>
        </p:txBody>
      </p:sp>
      <p:sp>
        <p:nvSpPr>
          <p:cNvPr id="178" name="Google Shape;178;p27"/>
          <p:cNvSpPr/>
          <p:nvPr/>
        </p:nvSpPr>
        <p:spPr>
          <a:xfrm>
            <a:off x="928072" y="2196141"/>
            <a:ext cx="7089900" cy="567900"/>
          </a:xfrm>
          <a:prstGeom prst="roundRect">
            <a:avLst>
              <a:gd name="adj" fmla="val 16667"/>
            </a:avLst>
          </a:prstGeom>
          <a:solidFill>
            <a:schemeClr val="lt1"/>
          </a:solidFill>
          <a:ln w="28575" cap="flat" cmpd="sng">
            <a:solidFill>
              <a:srgbClr val="CBD52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s-CO" sz="2400" b="1">
                <a:solidFill>
                  <a:schemeClr val="dk1"/>
                </a:solidFill>
              </a:rPr>
              <a:t>Infinitos Contenidos</a:t>
            </a:r>
            <a:endParaRPr sz="2400">
              <a:solidFill>
                <a:schemeClr val="dk1"/>
              </a:solidFill>
              <a:latin typeface="Verdana"/>
              <a:ea typeface="Verdana"/>
              <a:cs typeface="Verdana"/>
              <a:sym typeface="Verdana"/>
            </a:endParaRPr>
          </a:p>
        </p:txBody>
      </p:sp>
      <p:sp>
        <p:nvSpPr>
          <p:cNvPr id="179" name="Google Shape;179;p27"/>
          <p:cNvSpPr/>
          <p:nvPr/>
        </p:nvSpPr>
        <p:spPr>
          <a:xfrm>
            <a:off x="928072" y="3013087"/>
            <a:ext cx="7089900" cy="567900"/>
          </a:xfrm>
          <a:prstGeom prst="roundRect">
            <a:avLst>
              <a:gd name="adj" fmla="val 16667"/>
            </a:avLst>
          </a:prstGeom>
          <a:solidFill>
            <a:schemeClr val="lt1"/>
          </a:solidFill>
          <a:ln w="28575" cap="flat" cmpd="sng">
            <a:solidFill>
              <a:srgbClr val="CBD52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s-CO" sz="2400" b="1">
                <a:solidFill>
                  <a:schemeClr val="dk1"/>
                </a:solidFill>
              </a:rPr>
              <a:t>Múltiples Consideraciones </a:t>
            </a: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80" name="Google Shape;180;p27"/>
          <p:cNvSpPr/>
          <p:nvPr/>
        </p:nvSpPr>
        <p:spPr>
          <a:xfrm>
            <a:off x="1731782" y="3830033"/>
            <a:ext cx="7046400" cy="567900"/>
          </a:xfrm>
          <a:prstGeom prst="roundRect">
            <a:avLst>
              <a:gd name="adj" fmla="val 16667"/>
            </a:avLst>
          </a:prstGeom>
          <a:solidFill>
            <a:schemeClr val="lt1"/>
          </a:solidFill>
          <a:ln w="28575" cap="flat" cmpd="sng">
            <a:solidFill>
              <a:srgbClr val="CBD52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800">
                <a:solidFill>
                  <a:schemeClr val="dk1"/>
                </a:solidFill>
                <a:latin typeface="Verdana"/>
                <a:ea typeface="Verdana"/>
                <a:cs typeface="Verdana"/>
                <a:sym typeface="Verdana"/>
              </a:rPr>
              <a:t>Preservación</a:t>
            </a:r>
            <a:endParaRPr sz="1800">
              <a:solidFill>
                <a:schemeClr val="dk1"/>
              </a:solidFill>
              <a:latin typeface="Verdana"/>
              <a:ea typeface="Verdana"/>
              <a:cs typeface="Verdana"/>
              <a:sym typeface="Verdana"/>
            </a:endParaRPr>
          </a:p>
        </p:txBody>
      </p:sp>
      <p:sp>
        <p:nvSpPr>
          <p:cNvPr id="181" name="Google Shape;181;p27"/>
          <p:cNvSpPr/>
          <p:nvPr/>
        </p:nvSpPr>
        <p:spPr>
          <a:xfrm>
            <a:off x="1731782" y="4593051"/>
            <a:ext cx="7046400" cy="567900"/>
          </a:xfrm>
          <a:prstGeom prst="roundRect">
            <a:avLst>
              <a:gd name="adj" fmla="val 16667"/>
            </a:avLst>
          </a:prstGeom>
          <a:solidFill>
            <a:schemeClr val="lt1"/>
          </a:solidFill>
          <a:ln w="28575" cap="flat" cmpd="sng">
            <a:solidFill>
              <a:srgbClr val="CBD52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800">
                <a:solidFill>
                  <a:schemeClr val="dk1"/>
                </a:solidFill>
                <a:latin typeface="Verdana"/>
                <a:ea typeface="Verdana"/>
                <a:cs typeface="Verdana"/>
                <a:sym typeface="Verdana"/>
              </a:rPr>
              <a:t>Derechos de Autor</a:t>
            </a:r>
            <a:endParaRPr sz="1800">
              <a:solidFill>
                <a:schemeClr val="dk1"/>
              </a:solidFill>
              <a:latin typeface="Verdana"/>
              <a:ea typeface="Verdana"/>
              <a:cs typeface="Verdana"/>
              <a:sym typeface="Verdana"/>
            </a:endParaRPr>
          </a:p>
        </p:txBody>
      </p:sp>
      <p:sp>
        <p:nvSpPr>
          <p:cNvPr id="182" name="Google Shape;182;p27"/>
          <p:cNvSpPr/>
          <p:nvPr/>
        </p:nvSpPr>
        <p:spPr>
          <a:xfrm>
            <a:off x="1731782" y="5356069"/>
            <a:ext cx="7046400" cy="567900"/>
          </a:xfrm>
          <a:prstGeom prst="roundRect">
            <a:avLst>
              <a:gd name="adj" fmla="val 16667"/>
            </a:avLst>
          </a:prstGeom>
          <a:solidFill>
            <a:schemeClr val="lt1"/>
          </a:solidFill>
          <a:ln w="28575" cap="flat" cmpd="sng">
            <a:solidFill>
              <a:srgbClr val="CBD52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800">
                <a:solidFill>
                  <a:schemeClr val="dk1"/>
                </a:solidFill>
                <a:latin typeface="Verdana"/>
                <a:ea typeface="Verdana"/>
                <a:cs typeface="Verdana"/>
                <a:sym typeface="Verdana"/>
              </a:rPr>
              <a:t>Accesibilidad, Visibilidad, Impacto, etc...</a:t>
            </a:r>
            <a:endParaRPr sz="1800">
              <a:solidFill>
                <a:schemeClr val="dk1"/>
              </a:solidFill>
              <a:latin typeface="Verdana"/>
              <a:ea typeface="Verdana"/>
              <a:cs typeface="Verdana"/>
              <a:sym typeface="Verdana"/>
            </a:endParaRPr>
          </a:p>
        </p:txBody>
      </p:sp>
      <p:cxnSp>
        <p:nvCxnSpPr>
          <p:cNvPr id="183" name="Google Shape;183;p27"/>
          <p:cNvCxnSpPr>
            <a:stCxn id="179" idx="1"/>
            <a:endCxn id="180" idx="1"/>
          </p:cNvCxnSpPr>
          <p:nvPr/>
        </p:nvCxnSpPr>
        <p:spPr>
          <a:xfrm>
            <a:off x="928072" y="3297037"/>
            <a:ext cx="803700" cy="816900"/>
          </a:xfrm>
          <a:prstGeom prst="bentConnector3">
            <a:avLst>
              <a:gd name="adj1" fmla="val -28443"/>
            </a:avLst>
          </a:prstGeom>
          <a:noFill/>
          <a:ln w="9525" cap="flat" cmpd="sng">
            <a:solidFill>
              <a:srgbClr val="CBD521"/>
            </a:solidFill>
            <a:prstDash val="solid"/>
            <a:miter lim="800000"/>
            <a:headEnd type="none" w="sm" len="sm"/>
            <a:tailEnd type="triangle" w="med" len="med"/>
          </a:ln>
        </p:spPr>
      </p:cxnSp>
      <p:cxnSp>
        <p:nvCxnSpPr>
          <p:cNvPr id="184" name="Google Shape;184;p27"/>
          <p:cNvCxnSpPr>
            <a:stCxn id="180" idx="1"/>
            <a:endCxn id="181" idx="1"/>
          </p:cNvCxnSpPr>
          <p:nvPr/>
        </p:nvCxnSpPr>
        <p:spPr>
          <a:xfrm>
            <a:off x="1731782" y="4113983"/>
            <a:ext cx="600" cy="762900"/>
          </a:xfrm>
          <a:prstGeom prst="bentConnector3">
            <a:avLst>
              <a:gd name="adj1" fmla="val -122610668"/>
            </a:avLst>
          </a:prstGeom>
          <a:noFill/>
          <a:ln w="9525" cap="flat" cmpd="sng">
            <a:solidFill>
              <a:srgbClr val="CBD521"/>
            </a:solidFill>
            <a:prstDash val="solid"/>
            <a:miter lim="800000"/>
            <a:headEnd type="none" w="sm" len="sm"/>
            <a:tailEnd type="triangle" w="med" len="med"/>
          </a:ln>
        </p:spPr>
      </p:cxnSp>
      <p:cxnSp>
        <p:nvCxnSpPr>
          <p:cNvPr id="185" name="Google Shape;185;p27"/>
          <p:cNvCxnSpPr>
            <a:stCxn id="181" idx="1"/>
            <a:endCxn id="182" idx="1"/>
          </p:cNvCxnSpPr>
          <p:nvPr/>
        </p:nvCxnSpPr>
        <p:spPr>
          <a:xfrm>
            <a:off x="1731782" y="4877001"/>
            <a:ext cx="600" cy="762900"/>
          </a:xfrm>
          <a:prstGeom prst="bentConnector3">
            <a:avLst>
              <a:gd name="adj1" fmla="val -122610668"/>
            </a:avLst>
          </a:prstGeom>
          <a:noFill/>
          <a:ln w="9525" cap="flat" cmpd="sng">
            <a:solidFill>
              <a:srgbClr val="CBD521"/>
            </a:solidFill>
            <a:prstDash val="solid"/>
            <a:miter lim="800000"/>
            <a:headEnd type="none" w="sm" len="sm"/>
            <a:tailEnd type="triangle" w="med" len="med"/>
          </a:ln>
        </p:spPr>
      </p:cxnSp>
      <p:pic>
        <p:nvPicPr>
          <p:cNvPr id="186" name="Google Shape;186;p27"/>
          <p:cNvPicPr preferRelativeResize="0"/>
          <p:nvPr/>
        </p:nvPicPr>
        <p:blipFill>
          <a:blip r:embed="rId3">
            <a:alphaModFix/>
          </a:blip>
          <a:stretch>
            <a:fillRect/>
          </a:stretch>
        </p:blipFill>
        <p:spPr>
          <a:xfrm>
            <a:off x="8544421" y="1283463"/>
            <a:ext cx="3647578" cy="2413487"/>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4"/>
          <p:cNvSpPr/>
          <p:nvPr/>
        </p:nvSpPr>
        <p:spPr>
          <a:xfrm>
            <a:off x="5559645" y="1469318"/>
            <a:ext cx="5432400" cy="715200"/>
          </a:xfrm>
          <a:prstGeom prst="roundRect">
            <a:avLst>
              <a:gd name="adj" fmla="val 50000"/>
            </a:avLst>
          </a:prstGeom>
          <a:solidFill>
            <a:srgbClr val="D0E7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6" name="Google Shape;416;p54"/>
          <p:cNvSpPr/>
          <p:nvPr/>
        </p:nvSpPr>
        <p:spPr>
          <a:xfrm>
            <a:off x="6067493" y="2379205"/>
            <a:ext cx="5432400" cy="715200"/>
          </a:xfrm>
          <a:prstGeom prst="roundRect">
            <a:avLst>
              <a:gd name="adj" fmla="val 50000"/>
            </a:avLst>
          </a:prstGeom>
          <a:solidFill>
            <a:srgbClr val="1B94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7" name="Google Shape;417;p54"/>
          <p:cNvSpPr/>
          <p:nvPr/>
        </p:nvSpPr>
        <p:spPr>
          <a:xfrm>
            <a:off x="6425304" y="3289093"/>
            <a:ext cx="5432400" cy="715200"/>
          </a:xfrm>
          <a:prstGeom prst="roundRect">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8" name="Google Shape;418;p54"/>
          <p:cNvSpPr/>
          <p:nvPr/>
        </p:nvSpPr>
        <p:spPr>
          <a:xfrm>
            <a:off x="6028428" y="4204274"/>
            <a:ext cx="5432400" cy="715200"/>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9" name="Google Shape;419;p54"/>
          <p:cNvSpPr/>
          <p:nvPr/>
        </p:nvSpPr>
        <p:spPr>
          <a:xfrm>
            <a:off x="5559645" y="5104027"/>
            <a:ext cx="5432400" cy="715200"/>
          </a:xfrm>
          <a:prstGeom prst="roundRect">
            <a:avLst>
              <a:gd name="adj" fmla="val 50000"/>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0" name="Google Shape;420;p54"/>
          <p:cNvSpPr/>
          <p:nvPr/>
        </p:nvSpPr>
        <p:spPr>
          <a:xfrm>
            <a:off x="3909093" y="1670047"/>
            <a:ext cx="332100" cy="313800"/>
          </a:xfrm>
          <a:prstGeom prst="ellipse">
            <a:avLst/>
          </a:prstGeom>
          <a:solidFill>
            <a:srgbClr val="D0E72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 name="Google Shape;421;p54"/>
          <p:cNvSpPr/>
          <p:nvPr/>
        </p:nvSpPr>
        <p:spPr>
          <a:xfrm>
            <a:off x="4673574" y="2579935"/>
            <a:ext cx="332100" cy="313800"/>
          </a:xfrm>
          <a:prstGeom prst="ellipse">
            <a:avLst/>
          </a:prstGeom>
          <a:solidFill>
            <a:srgbClr val="1B94B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 name="Google Shape;422;p54"/>
          <p:cNvSpPr/>
          <p:nvPr/>
        </p:nvSpPr>
        <p:spPr>
          <a:xfrm>
            <a:off x="4857727" y="3489822"/>
            <a:ext cx="332100" cy="313800"/>
          </a:xfrm>
          <a:prstGeom prst="ellipse">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 name="Google Shape;423;p54"/>
          <p:cNvSpPr/>
          <p:nvPr/>
        </p:nvSpPr>
        <p:spPr>
          <a:xfrm>
            <a:off x="4688531" y="4399710"/>
            <a:ext cx="332100" cy="313800"/>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 name="Google Shape;424;p54"/>
          <p:cNvSpPr/>
          <p:nvPr/>
        </p:nvSpPr>
        <p:spPr>
          <a:xfrm>
            <a:off x="3909093" y="5309597"/>
            <a:ext cx="332100" cy="313800"/>
          </a:xfrm>
          <a:prstGeom prst="ellipse">
            <a:avLst/>
          </a:prstGeom>
          <a:solidFill>
            <a:srgbClr val="FF00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25" name="Google Shape;425;p54"/>
          <p:cNvCxnSpPr>
            <a:stCxn id="420" idx="6"/>
            <a:endCxn id="415" idx="1"/>
          </p:cNvCxnSpPr>
          <p:nvPr/>
        </p:nvCxnSpPr>
        <p:spPr>
          <a:xfrm>
            <a:off x="4241193" y="1826947"/>
            <a:ext cx="1318500" cy="0"/>
          </a:xfrm>
          <a:prstGeom prst="straightConnector1">
            <a:avLst/>
          </a:prstGeom>
          <a:noFill/>
          <a:ln w="9525" cap="flat" cmpd="sng">
            <a:solidFill>
              <a:srgbClr val="455F74"/>
            </a:solidFill>
            <a:prstDash val="solid"/>
            <a:miter lim="800000"/>
            <a:headEnd type="none" w="sm" len="sm"/>
            <a:tailEnd type="none" w="sm" len="sm"/>
          </a:ln>
        </p:spPr>
      </p:cxnSp>
      <p:cxnSp>
        <p:nvCxnSpPr>
          <p:cNvPr id="426" name="Google Shape;426;p54"/>
          <p:cNvCxnSpPr>
            <a:stCxn id="421" idx="6"/>
            <a:endCxn id="416" idx="1"/>
          </p:cNvCxnSpPr>
          <p:nvPr/>
        </p:nvCxnSpPr>
        <p:spPr>
          <a:xfrm>
            <a:off x="5005674" y="2736835"/>
            <a:ext cx="1061700" cy="0"/>
          </a:xfrm>
          <a:prstGeom prst="straightConnector1">
            <a:avLst/>
          </a:prstGeom>
          <a:noFill/>
          <a:ln w="9525" cap="flat" cmpd="sng">
            <a:solidFill>
              <a:srgbClr val="455F74"/>
            </a:solidFill>
            <a:prstDash val="solid"/>
            <a:miter lim="800000"/>
            <a:headEnd type="none" w="sm" len="sm"/>
            <a:tailEnd type="none" w="sm" len="sm"/>
          </a:ln>
        </p:spPr>
      </p:cxnSp>
      <p:cxnSp>
        <p:nvCxnSpPr>
          <p:cNvPr id="427" name="Google Shape;427;p54"/>
          <p:cNvCxnSpPr>
            <a:stCxn id="422" idx="6"/>
            <a:endCxn id="417" idx="1"/>
          </p:cNvCxnSpPr>
          <p:nvPr/>
        </p:nvCxnSpPr>
        <p:spPr>
          <a:xfrm>
            <a:off x="5189827" y="3646722"/>
            <a:ext cx="1235400" cy="0"/>
          </a:xfrm>
          <a:prstGeom prst="straightConnector1">
            <a:avLst/>
          </a:prstGeom>
          <a:noFill/>
          <a:ln w="9525" cap="flat" cmpd="sng">
            <a:solidFill>
              <a:srgbClr val="455F74"/>
            </a:solidFill>
            <a:prstDash val="solid"/>
            <a:miter lim="800000"/>
            <a:headEnd type="none" w="sm" len="sm"/>
            <a:tailEnd type="none" w="sm" len="sm"/>
          </a:ln>
        </p:spPr>
      </p:cxnSp>
      <p:cxnSp>
        <p:nvCxnSpPr>
          <p:cNvPr id="428" name="Google Shape;428;p54"/>
          <p:cNvCxnSpPr>
            <a:stCxn id="423" idx="6"/>
            <a:endCxn id="418" idx="1"/>
          </p:cNvCxnSpPr>
          <p:nvPr/>
        </p:nvCxnSpPr>
        <p:spPr>
          <a:xfrm>
            <a:off x="5020631" y="4556610"/>
            <a:ext cx="1007700" cy="5400"/>
          </a:xfrm>
          <a:prstGeom prst="straightConnector1">
            <a:avLst/>
          </a:prstGeom>
          <a:noFill/>
          <a:ln w="9525" cap="flat" cmpd="sng">
            <a:solidFill>
              <a:srgbClr val="455F74"/>
            </a:solidFill>
            <a:prstDash val="solid"/>
            <a:miter lim="800000"/>
            <a:headEnd type="none" w="sm" len="sm"/>
            <a:tailEnd type="none" w="sm" len="sm"/>
          </a:ln>
        </p:spPr>
      </p:cxnSp>
      <p:cxnSp>
        <p:nvCxnSpPr>
          <p:cNvPr id="429" name="Google Shape;429;p54"/>
          <p:cNvCxnSpPr>
            <a:stCxn id="424" idx="6"/>
            <a:endCxn id="419" idx="1"/>
          </p:cNvCxnSpPr>
          <p:nvPr/>
        </p:nvCxnSpPr>
        <p:spPr>
          <a:xfrm rot="10800000" flipH="1">
            <a:off x="4241193" y="5461697"/>
            <a:ext cx="1318500" cy="4800"/>
          </a:xfrm>
          <a:prstGeom prst="straightConnector1">
            <a:avLst/>
          </a:prstGeom>
          <a:noFill/>
          <a:ln w="9525" cap="flat" cmpd="sng">
            <a:solidFill>
              <a:srgbClr val="455F74"/>
            </a:solidFill>
            <a:prstDash val="solid"/>
            <a:miter lim="800000"/>
            <a:headEnd type="none" w="sm" len="sm"/>
            <a:tailEnd type="none" w="sm" len="sm"/>
          </a:ln>
        </p:spPr>
      </p:cxnSp>
      <p:sp>
        <p:nvSpPr>
          <p:cNvPr id="430" name="Google Shape;430;p54"/>
          <p:cNvSpPr/>
          <p:nvPr/>
        </p:nvSpPr>
        <p:spPr>
          <a:xfrm>
            <a:off x="5630188" y="1540361"/>
            <a:ext cx="606600" cy="573000"/>
          </a:xfrm>
          <a:prstGeom prst="ellipse">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54"/>
          <p:cNvSpPr/>
          <p:nvPr/>
        </p:nvSpPr>
        <p:spPr>
          <a:xfrm>
            <a:off x="6138174" y="2450247"/>
            <a:ext cx="606600" cy="573000"/>
          </a:xfrm>
          <a:prstGeom prst="ellipse">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 name="Google Shape;432;p54"/>
          <p:cNvSpPr/>
          <p:nvPr/>
        </p:nvSpPr>
        <p:spPr>
          <a:xfrm>
            <a:off x="6490310" y="3361247"/>
            <a:ext cx="606600" cy="573000"/>
          </a:xfrm>
          <a:prstGeom prst="ellipse">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 name="Google Shape;433;p54"/>
          <p:cNvSpPr/>
          <p:nvPr/>
        </p:nvSpPr>
        <p:spPr>
          <a:xfrm>
            <a:off x="6138174" y="4270024"/>
            <a:ext cx="606600" cy="573000"/>
          </a:xfrm>
          <a:prstGeom prst="ellipse">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 name="Google Shape;434;p54"/>
          <p:cNvSpPr/>
          <p:nvPr/>
        </p:nvSpPr>
        <p:spPr>
          <a:xfrm>
            <a:off x="5630188" y="5179911"/>
            <a:ext cx="606600" cy="573000"/>
          </a:xfrm>
          <a:prstGeom prst="ellipse">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 name="Google Shape;435;p54"/>
          <p:cNvSpPr txBox="1"/>
          <p:nvPr/>
        </p:nvSpPr>
        <p:spPr>
          <a:xfrm>
            <a:off x="6291115" y="1621989"/>
            <a:ext cx="5031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a:solidFill>
                  <a:schemeClr val="lt1"/>
                </a:solidFill>
                <a:latin typeface="Verdana"/>
                <a:ea typeface="Verdana"/>
                <a:cs typeface="Verdana"/>
                <a:sym typeface="Verdana"/>
              </a:rPr>
              <a:t>Aumenta la productividad investigativa</a:t>
            </a:r>
            <a:endParaRPr/>
          </a:p>
        </p:txBody>
      </p:sp>
      <p:sp>
        <p:nvSpPr>
          <p:cNvPr id="436" name="Google Shape;436;p54"/>
          <p:cNvSpPr txBox="1"/>
          <p:nvPr/>
        </p:nvSpPr>
        <p:spPr>
          <a:xfrm>
            <a:off x="644880" y="173159"/>
            <a:ext cx="89505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4800">
                <a:solidFill>
                  <a:schemeClr val="lt1"/>
                </a:solidFill>
                <a:latin typeface="Arial"/>
                <a:ea typeface="Arial"/>
                <a:cs typeface="Arial"/>
                <a:sym typeface="Arial"/>
              </a:rPr>
              <a:t>Beneficios de Ciencia Abierta </a:t>
            </a:r>
            <a:endParaRPr sz="4800">
              <a:solidFill>
                <a:schemeClr val="lt1"/>
              </a:solidFill>
              <a:latin typeface="Arial"/>
              <a:ea typeface="Arial"/>
              <a:cs typeface="Arial"/>
              <a:sym typeface="Arial"/>
            </a:endParaRPr>
          </a:p>
        </p:txBody>
      </p:sp>
      <p:sp>
        <p:nvSpPr>
          <p:cNvPr id="437" name="Google Shape;437;p54"/>
          <p:cNvSpPr txBox="1"/>
          <p:nvPr/>
        </p:nvSpPr>
        <p:spPr>
          <a:xfrm>
            <a:off x="6744822" y="2515795"/>
            <a:ext cx="4333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a:solidFill>
                  <a:schemeClr val="lt1"/>
                </a:solidFill>
                <a:latin typeface="Verdana"/>
                <a:ea typeface="Verdana"/>
                <a:cs typeface="Verdana"/>
                <a:sym typeface="Verdana"/>
              </a:rPr>
              <a:t>Cultura solidaria e inclusiva</a:t>
            </a:r>
            <a:endParaRPr/>
          </a:p>
        </p:txBody>
      </p:sp>
      <p:sp>
        <p:nvSpPr>
          <p:cNvPr id="438" name="Google Shape;438;p54"/>
          <p:cNvSpPr txBox="1"/>
          <p:nvPr/>
        </p:nvSpPr>
        <p:spPr>
          <a:xfrm>
            <a:off x="6307378" y="5278646"/>
            <a:ext cx="430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a:solidFill>
                  <a:schemeClr val="lt1"/>
                </a:solidFill>
                <a:latin typeface="Verdana"/>
                <a:ea typeface="Verdana"/>
                <a:cs typeface="Verdana"/>
                <a:sym typeface="Verdana"/>
              </a:rPr>
              <a:t>Desafíos globales - Financiación</a:t>
            </a:r>
            <a:endParaRPr/>
          </a:p>
        </p:txBody>
      </p:sp>
      <p:sp>
        <p:nvSpPr>
          <p:cNvPr id="439" name="Google Shape;439;p54"/>
          <p:cNvSpPr txBox="1"/>
          <p:nvPr/>
        </p:nvSpPr>
        <p:spPr>
          <a:xfrm>
            <a:off x="6815505" y="4348834"/>
            <a:ext cx="4542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a:solidFill>
                  <a:schemeClr val="lt1"/>
                </a:solidFill>
                <a:latin typeface="Verdana"/>
                <a:ea typeface="Verdana"/>
                <a:cs typeface="Verdana"/>
                <a:sym typeface="Verdana"/>
              </a:rPr>
              <a:t>Fortalecer la comunicación científica</a:t>
            </a:r>
            <a:endParaRPr/>
          </a:p>
        </p:txBody>
      </p:sp>
      <p:sp>
        <p:nvSpPr>
          <p:cNvPr id="440" name="Google Shape;440;p54"/>
          <p:cNvSpPr txBox="1"/>
          <p:nvPr/>
        </p:nvSpPr>
        <p:spPr>
          <a:xfrm>
            <a:off x="7071690" y="3295341"/>
            <a:ext cx="5015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1800">
                <a:solidFill>
                  <a:schemeClr val="lt1"/>
                </a:solidFill>
                <a:latin typeface="Verdana"/>
                <a:ea typeface="Verdana"/>
                <a:cs typeface="Verdana"/>
                <a:sym typeface="Verdana"/>
              </a:rPr>
              <a:t>Accesibilidad, visibilidad y preservación digital</a:t>
            </a:r>
            <a:endParaRPr/>
          </a:p>
        </p:txBody>
      </p:sp>
      <p:pic>
        <p:nvPicPr>
          <p:cNvPr id="441" name="Google Shape;441;p54" descr="Resultado de imagen para icono comunicaciÃ³n"/>
          <p:cNvPicPr preferRelativeResize="0"/>
          <p:nvPr/>
        </p:nvPicPr>
        <p:blipFill rotWithShape="1">
          <a:blip r:embed="rId3">
            <a:alphaModFix/>
          </a:blip>
          <a:srcRect/>
          <a:stretch/>
        </p:blipFill>
        <p:spPr>
          <a:xfrm>
            <a:off x="8592118" y="8551930"/>
            <a:ext cx="51260" cy="51260"/>
          </a:xfrm>
          <a:prstGeom prst="rect">
            <a:avLst/>
          </a:prstGeom>
          <a:noFill/>
          <a:ln>
            <a:noFill/>
          </a:ln>
        </p:spPr>
      </p:pic>
      <p:pic>
        <p:nvPicPr>
          <p:cNvPr id="442" name="Google Shape;442;p54" descr="Resultado de imagen para icono mundo"/>
          <p:cNvPicPr preferRelativeResize="0"/>
          <p:nvPr/>
        </p:nvPicPr>
        <p:blipFill rotWithShape="1">
          <a:blip r:embed="rId4">
            <a:alphaModFix/>
          </a:blip>
          <a:srcRect/>
          <a:stretch/>
        </p:blipFill>
        <p:spPr>
          <a:xfrm>
            <a:off x="5684466" y="5199717"/>
            <a:ext cx="458022" cy="523747"/>
          </a:xfrm>
          <a:prstGeom prst="rect">
            <a:avLst/>
          </a:prstGeom>
          <a:noFill/>
          <a:ln>
            <a:noFill/>
          </a:ln>
        </p:spPr>
      </p:pic>
      <p:pic>
        <p:nvPicPr>
          <p:cNvPr id="443" name="Google Shape;443;p54" descr="Resultado de imagen para icono comunicaciÃ³n"/>
          <p:cNvPicPr preferRelativeResize="0"/>
          <p:nvPr/>
        </p:nvPicPr>
        <p:blipFill rotWithShape="1">
          <a:blip r:embed="rId5">
            <a:alphaModFix/>
          </a:blip>
          <a:srcRect/>
          <a:stretch/>
        </p:blipFill>
        <p:spPr>
          <a:xfrm>
            <a:off x="6200737" y="4305649"/>
            <a:ext cx="481522" cy="481522"/>
          </a:xfrm>
          <a:prstGeom prst="rect">
            <a:avLst/>
          </a:prstGeom>
          <a:noFill/>
          <a:ln>
            <a:noFill/>
          </a:ln>
        </p:spPr>
      </p:pic>
      <p:pic>
        <p:nvPicPr>
          <p:cNvPr id="444" name="Google Shape;444;p54" descr="Imagen relacionada"/>
          <p:cNvPicPr preferRelativeResize="0"/>
          <p:nvPr/>
        </p:nvPicPr>
        <p:blipFill rotWithShape="1">
          <a:blip r:embed="rId6">
            <a:alphaModFix/>
          </a:blip>
          <a:srcRect/>
          <a:stretch/>
        </p:blipFill>
        <p:spPr>
          <a:xfrm flipH="1">
            <a:off x="6579551" y="3428312"/>
            <a:ext cx="408845" cy="408845"/>
          </a:xfrm>
          <a:prstGeom prst="rect">
            <a:avLst/>
          </a:prstGeom>
          <a:noFill/>
          <a:ln>
            <a:noFill/>
          </a:ln>
        </p:spPr>
      </p:pic>
      <p:pic>
        <p:nvPicPr>
          <p:cNvPr id="445" name="Google Shape;445;p54" descr="Resultado de imagen para icono gente"/>
          <p:cNvPicPr preferRelativeResize="0"/>
          <p:nvPr/>
        </p:nvPicPr>
        <p:blipFill rotWithShape="1">
          <a:blip r:embed="rId7">
            <a:alphaModFix/>
          </a:blip>
          <a:srcRect/>
          <a:stretch/>
        </p:blipFill>
        <p:spPr>
          <a:xfrm>
            <a:off x="6228607" y="2513744"/>
            <a:ext cx="425782" cy="425782"/>
          </a:xfrm>
          <a:prstGeom prst="rect">
            <a:avLst/>
          </a:prstGeom>
          <a:noFill/>
          <a:ln>
            <a:noFill/>
          </a:ln>
        </p:spPr>
      </p:pic>
      <p:pic>
        <p:nvPicPr>
          <p:cNvPr id="446" name="Google Shape;446;p54" descr="Resultado de imagen para icono productividad"/>
          <p:cNvPicPr preferRelativeResize="0"/>
          <p:nvPr/>
        </p:nvPicPr>
        <p:blipFill rotWithShape="1">
          <a:blip r:embed="rId8">
            <a:alphaModFix/>
          </a:blip>
          <a:srcRect/>
          <a:stretch/>
        </p:blipFill>
        <p:spPr>
          <a:xfrm>
            <a:off x="5684466" y="1588487"/>
            <a:ext cx="480050" cy="480050"/>
          </a:xfrm>
          <a:prstGeom prst="rect">
            <a:avLst/>
          </a:prstGeom>
          <a:noFill/>
          <a:ln>
            <a:noFill/>
          </a:ln>
        </p:spPr>
      </p:pic>
      <p:sp>
        <p:nvSpPr>
          <p:cNvPr id="447" name="Google Shape;447;p54"/>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REDCOL - Beneficios de la Ciencia Abierta</a:t>
            </a:r>
            <a:endParaRPr sz="3200" b="1">
              <a:solidFill>
                <a:schemeClr val="dk1"/>
              </a:solidFill>
              <a:latin typeface="Verdana"/>
              <a:ea typeface="Verdana"/>
              <a:cs typeface="Verdana"/>
              <a:sym typeface="Verdana"/>
            </a:endParaRPr>
          </a:p>
        </p:txBody>
      </p:sp>
      <p:pic>
        <p:nvPicPr>
          <p:cNvPr id="448" name="Google Shape;448;p54" descr="Imagen relacionada"/>
          <p:cNvPicPr preferRelativeResize="0"/>
          <p:nvPr/>
        </p:nvPicPr>
        <p:blipFill rotWithShape="1">
          <a:blip r:embed="rId9">
            <a:alphaModFix/>
          </a:blip>
          <a:srcRect l="19210" r="22663"/>
          <a:stretch/>
        </p:blipFill>
        <p:spPr>
          <a:xfrm>
            <a:off x="660192" y="1833994"/>
            <a:ext cx="3631200" cy="3513900"/>
          </a:xfrm>
          <a:prstGeom prst="ellipse">
            <a:avLst/>
          </a:prstGeom>
          <a:noFill/>
          <a:ln w="38100" cap="flat" cmpd="sng">
            <a:solidFill>
              <a:srgbClr val="D7E021"/>
            </a:solidFill>
            <a:prstDash val="solid"/>
            <a:round/>
            <a:headEnd type="none" w="sm" len="sm"/>
            <a:tailEnd type="none" w="sm" len="sm"/>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5"/>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REDCOL - Tendencias en Gestión de Productos de Información  Científica</a:t>
            </a:r>
            <a:endParaRPr sz="3200" b="1">
              <a:solidFill>
                <a:schemeClr val="dk1"/>
              </a:solidFill>
              <a:latin typeface="Verdana"/>
              <a:ea typeface="Verdana"/>
              <a:cs typeface="Verdana"/>
              <a:sym typeface="Verdana"/>
            </a:endParaRPr>
          </a:p>
        </p:txBody>
      </p:sp>
      <p:sp>
        <p:nvSpPr>
          <p:cNvPr id="454" name="Google Shape;454;p55"/>
          <p:cNvSpPr/>
          <p:nvPr/>
        </p:nvSpPr>
        <p:spPr>
          <a:xfrm>
            <a:off x="0" y="1566500"/>
            <a:ext cx="9844200" cy="52914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Un nuevo reto para las Bibliotecas / Profesionales e Información</a:t>
            </a:r>
            <a:endParaRPr sz="2400" b="1">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Permite mejorar la visibilidad de la producción científica institucional.</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Mayores oportunidades de networking y cooperación (Science 2.0)</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Incorporar tipologías documentales hasta ahora inexploradas.</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Ofrecer nuevos productos y servicios de información</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highlight>
                  <a:srgbClr val="FFFF00"/>
                </a:highlight>
                <a:latin typeface="Verdana"/>
                <a:ea typeface="Verdana"/>
                <a:cs typeface="Verdana"/>
                <a:sym typeface="Verdana"/>
              </a:rPr>
              <a:t>Colaborar y contribuir en las distintas disciplinas científicas y hacia la sociedad.</a:t>
            </a:r>
            <a:endParaRPr sz="2400">
              <a:solidFill>
                <a:schemeClr val="dk1"/>
              </a:solidFill>
              <a:highlight>
                <a:srgbClr val="FFFF00"/>
              </a:highlight>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highlight>
                  <a:srgbClr val="00FF00"/>
                </a:highlight>
                <a:latin typeface="Verdana"/>
                <a:ea typeface="Verdana"/>
                <a:cs typeface="Verdana"/>
                <a:sym typeface="Verdana"/>
              </a:rPr>
              <a:t>Apoyar en la gestión de calidad científica (Reproducibilidad, Veracidad, Autenticidad, Originalidad, etc..)</a:t>
            </a:r>
            <a:endParaRPr sz="2400">
              <a:solidFill>
                <a:schemeClr val="dk1"/>
              </a:solidFill>
              <a:highlight>
                <a:srgbClr val="00FF00"/>
              </a:highlight>
              <a:latin typeface="Verdana"/>
              <a:ea typeface="Verdana"/>
              <a:cs typeface="Verdana"/>
              <a:sym typeface="Verdana"/>
            </a:endParaRPr>
          </a:p>
          <a:p>
            <a:pPr marL="457200" marR="0" lvl="0"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Apoyar el Desarrollo de la </a:t>
            </a:r>
            <a:r>
              <a:rPr lang="es-CO" sz="2400" b="1">
                <a:solidFill>
                  <a:srgbClr val="FF0000"/>
                </a:solidFill>
                <a:latin typeface="Verdana"/>
                <a:ea typeface="Verdana"/>
                <a:cs typeface="Verdana"/>
                <a:sym typeface="Verdana"/>
              </a:rPr>
              <a:t>Ciencia Abierta en Colombia</a:t>
            </a:r>
            <a:endParaRPr sz="2400" b="1">
              <a:solidFill>
                <a:srgbClr val="FF0000"/>
              </a:solidFill>
              <a:latin typeface="Verdana"/>
              <a:ea typeface="Verdana"/>
              <a:cs typeface="Verdana"/>
              <a:sym typeface="Verdana"/>
            </a:endParaRPr>
          </a:p>
          <a:p>
            <a:pPr marL="0" marR="0" lvl="0" indent="0" algn="just" rtl="0">
              <a:spcBef>
                <a:spcPts val="0"/>
              </a:spcBef>
              <a:spcAft>
                <a:spcPts val="0"/>
              </a:spcAft>
              <a:buSzPts val="1100"/>
              <a:buNone/>
            </a:pPr>
            <a:endParaRPr sz="2400">
              <a:latin typeface="Verdana"/>
              <a:ea typeface="Verdana"/>
              <a:cs typeface="Verdana"/>
              <a:sym typeface="Verdana"/>
            </a:endParaRPr>
          </a:p>
          <a:p>
            <a:pPr marL="0" marR="0" lvl="0" indent="0" algn="just" rtl="0">
              <a:spcBef>
                <a:spcPts val="0"/>
              </a:spcBef>
              <a:spcAft>
                <a:spcPts val="0"/>
              </a:spcAft>
              <a:buSzPts val="1100"/>
              <a:buNone/>
            </a:pPr>
            <a:endParaRPr sz="2400">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455" name="Google Shape;455;p55" descr="Imagen relacionada"/>
          <p:cNvPicPr preferRelativeResize="0"/>
          <p:nvPr/>
        </p:nvPicPr>
        <p:blipFill rotWithShape="1">
          <a:blip r:embed="rId3">
            <a:alphaModFix/>
          </a:blip>
          <a:srcRect l="19210" r="22663"/>
          <a:stretch/>
        </p:blipFill>
        <p:spPr>
          <a:xfrm>
            <a:off x="10005900" y="1991150"/>
            <a:ext cx="2186100" cy="2115300"/>
          </a:xfrm>
          <a:prstGeom prst="ellipse">
            <a:avLst/>
          </a:prstGeom>
          <a:noFill/>
          <a:ln w="38100" cap="flat" cmpd="sng">
            <a:solidFill>
              <a:srgbClr val="D7E021"/>
            </a:solidFill>
            <a:prstDash val="solid"/>
            <a:round/>
            <a:headEnd type="none" w="sm" len="sm"/>
            <a:tailEnd type="none" w="sm" len="sm"/>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6"/>
          <p:cNvSpPr txBox="1"/>
          <p:nvPr/>
        </p:nvSpPr>
        <p:spPr>
          <a:xfrm>
            <a:off x="771200" y="371954"/>
            <a:ext cx="11293200" cy="8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REDCOL - Tendencias en Gestión de Productos de Información  Científica</a:t>
            </a:r>
            <a:endParaRPr sz="3200" b="1">
              <a:solidFill>
                <a:schemeClr val="dk1"/>
              </a:solidFill>
              <a:latin typeface="Verdana"/>
              <a:ea typeface="Verdana"/>
              <a:cs typeface="Verdana"/>
              <a:sym typeface="Verdana"/>
            </a:endParaRPr>
          </a:p>
        </p:txBody>
      </p:sp>
      <p:sp>
        <p:nvSpPr>
          <p:cNvPr id="461" name="Google Shape;461;p56"/>
          <p:cNvSpPr/>
          <p:nvPr/>
        </p:nvSpPr>
        <p:spPr>
          <a:xfrm>
            <a:off x="272025" y="1623650"/>
            <a:ext cx="11415000" cy="3948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SzPts val="1100"/>
              <a:buNone/>
            </a:pPr>
            <a:r>
              <a:rPr lang="es-CO" sz="2400" b="1">
                <a:solidFill>
                  <a:schemeClr val="dk1"/>
                </a:solidFill>
                <a:latin typeface="Verdana"/>
                <a:ea typeface="Verdana"/>
                <a:cs typeface="Verdana"/>
                <a:sym typeface="Verdana"/>
              </a:rPr>
              <a:t>Prepararse para las nuevas tendencias:</a:t>
            </a:r>
            <a:endParaRPr sz="2400" b="1">
              <a:solidFill>
                <a:schemeClr val="dk1"/>
              </a:solidFill>
              <a:latin typeface="Verdana"/>
              <a:ea typeface="Verdana"/>
              <a:cs typeface="Verdana"/>
              <a:sym typeface="Verdana"/>
            </a:endParaRPr>
          </a:p>
          <a:p>
            <a:pPr marL="457200" marR="0" lvl="0" indent="0" algn="just" rtl="0">
              <a:spcBef>
                <a:spcPts val="0"/>
              </a:spcBef>
              <a:spcAft>
                <a:spcPts val="0"/>
              </a:spcAft>
              <a:buNone/>
            </a:pPr>
            <a:r>
              <a:rPr lang="es-CO" sz="2400">
                <a:solidFill>
                  <a:schemeClr val="dk1"/>
                </a:solidFill>
                <a:latin typeface="Verdana"/>
                <a:ea typeface="Verdana"/>
                <a:cs typeface="Verdana"/>
                <a:sym typeface="Verdana"/>
              </a:rPr>
              <a:t>BIG DATA / MACHINE LEARNING / BLOCKCHAIN /  BUSINESS INTELLIGENCE / DATA ANALYTICS / SEMANTIC WEB, etc..</a:t>
            </a:r>
            <a:endParaRPr sz="2400">
              <a:solidFill>
                <a:schemeClr val="dk1"/>
              </a:solidFill>
              <a:latin typeface="Verdana"/>
              <a:ea typeface="Verdana"/>
              <a:cs typeface="Verdana"/>
              <a:sym typeface="Verdana"/>
            </a:endParaRPr>
          </a:p>
          <a:p>
            <a:pPr marL="0" marR="0" lvl="0" indent="0" algn="just" rtl="0">
              <a:spcBef>
                <a:spcPts val="0"/>
              </a:spcBef>
              <a:spcAft>
                <a:spcPts val="0"/>
              </a:spcAft>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None/>
            </a:pPr>
            <a:r>
              <a:rPr lang="es-CO" sz="2400" b="1">
                <a:solidFill>
                  <a:schemeClr val="dk1"/>
                </a:solidFill>
                <a:latin typeface="Verdana"/>
                <a:ea typeface="Verdana"/>
                <a:cs typeface="Verdana"/>
                <a:sym typeface="Verdana"/>
              </a:rPr>
              <a:t>Hacia una nueva </a:t>
            </a:r>
            <a:r>
              <a:rPr lang="es-CO" sz="2400" b="1">
                <a:solidFill>
                  <a:srgbClr val="FF0000"/>
                </a:solidFill>
                <a:latin typeface="Verdana"/>
                <a:ea typeface="Verdana"/>
                <a:cs typeface="Verdana"/>
                <a:sym typeface="Verdana"/>
              </a:rPr>
              <a:t>GENERACIÓN DE REPOSITORIOS → CRIS</a:t>
            </a:r>
            <a:endParaRPr sz="2400" b="1">
              <a:solidFill>
                <a:srgbClr val="FF0000"/>
              </a:solidFill>
              <a:latin typeface="Verdana"/>
              <a:ea typeface="Verdana"/>
              <a:cs typeface="Verdana"/>
              <a:sym typeface="Verdana"/>
            </a:endParaRPr>
          </a:p>
          <a:p>
            <a:pPr marL="0" marR="0" lvl="0" indent="0" algn="just" rtl="0">
              <a:spcBef>
                <a:spcPts val="0"/>
              </a:spcBef>
              <a:spcAft>
                <a:spcPts val="0"/>
              </a:spcAft>
              <a:buNone/>
            </a:pPr>
            <a:endParaRPr sz="2400" b="1">
              <a:solidFill>
                <a:schemeClr val="dk1"/>
              </a:solidFill>
              <a:latin typeface="Verdana"/>
              <a:ea typeface="Verdana"/>
              <a:cs typeface="Verdana"/>
              <a:sym typeface="Verdana"/>
            </a:endParaRPr>
          </a:p>
          <a:p>
            <a:pPr marL="0" marR="0" lvl="0" indent="0" algn="just" rtl="0">
              <a:spcBef>
                <a:spcPts val="0"/>
              </a:spcBef>
              <a:spcAft>
                <a:spcPts val="0"/>
              </a:spcAft>
              <a:buNone/>
            </a:pPr>
            <a:r>
              <a:rPr lang="es-CO" sz="2400" b="1">
                <a:solidFill>
                  <a:schemeClr val="dk1"/>
                </a:solidFill>
                <a:latin typeface="Verdana"/>
                <a:ea typeface="Verdana"/>
                <a:cs typeface="Verdana"/>
                <a:sym typeface="Verdana"/>
              </a:rPr>
              <a:t>Mediante...</a:t>
            </a:r>
            <a:endParaRPr sz="2400" b="1">
              <a:solidFill>
                <a:schemeClr val="dk1"/>
              </a:solidFill>
              <a:latin typeface="Verdana"/>
              <a:ea typeface="Verdana"/>
              <a:cs typeface="Verdana"/>
              <a:sym typeface="Verdana"/>
            </a:endParaRPr>
          </a:p>
          <a:p>
            <a:pPr marL="457200" marR="0" lvl="0" indent="-381000" algn="just" rtl="0">
              <a:spcBef>
                <a:spcPts val="0"/>
              </a:spcBef>
              <a:spcAft>
                <a:spcPts val="0"/>
              </a:spcAft>
              <a:buSzPts val="2400"/>
              <a:buFont typeface="Verdana"/>
              <a:buAutoNum type="arabicPeriod"/>
            </a:pPr>
            <a:r>
              <a:rPr lang="es-CO" sz="2400">
                <a:latin typeface="Verdana"/>
                <a:ea typeface="Verdana"/>
                <a:cs typeface="Verdana"/>
                <a:sym typeface="Verdana"/>
              </a:rPr>
              <a:t>Estandarizar / Normalizar Metadatos</a:t>
            </a:r>
            <a:endParaRPr sz="2400">
              <a:latin typeface="Verdana"/>
              <a:ea typeface="Verdana"/>
              <a:cs typeface="Verdana"/>
              <a:sym typeface="Verdana"/>
            </a:endParaRPr>
          </a:p>
          <a:p>
            <a:pPr marL="457200" lvl="0" indent="-381000" algn="just" rtl="0">
              <a:spcBef>
                <a:spcPts val="0"/>
              </a:spcBef>
              <a:spcAft>
                <a:spcPts val="0"/>
              </a:spcAft>
              <a:buClr>
                <a:schemeClr val="dk1"/>
              </a:buClr>
              <a:buSzPts val="2400"/>
              <a:buFont typeface="Verdana"/>
              <a:buAutoNum type="arabicPeriod"/>
            </a:pPr>
            <a:r>
              <a:rPr lang="es-CO" sz="2400">
                <a:solidFill>
                  <a:schemeClr val="dk1"/>
                </a:solidFill>
                <a:latin typeface="Verdana"/>
                <a:ea typeface="Verdana"/>
                <a:cs typeface="Verdana"/>
                <a:sym typeface="Verdana"/>
              </a:rPr>
              <a:t>Hacer Gestión Semántica</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SzPts val="2400"/>
              <a:buFont typeface="Verdana"/>
              <a:buAutoNum type="arabicPeriod"/>
            </a:pPr>
            <a:r>
              <a:rPr lang="es-CO" sz="2400">
                <a:latin typeface="Verdana"/>
                <a:ea typeface="Verdana"/>
                <a:cs typeface="Verdana"/>
                <a:sym typeface="Verdana"/>
              </a:rPr>
              <a:t>Estadísticas y Analíticas de Datos</a:t>
            </a:r>
            <a:endParaRPr sz="2400">
              <a:latin typeface="Verdana"/>
              <a:ea typeface="Verdana"/>
              <a:cs typeface="Verdana"/>
              <a:sym typeface="Verdana"/>
            </a:endParaRPr>
          </a:p>
          <a:p>
            <a:pPr marL="457200" lvl="0" indent="-381000" algn="just" rtl="0">
              <a:spcBef>
                <a:spcPts val="0"/>
              </a:spcBef>
              <a:spcAft>
                <a:spcPts val="0"/>
              </a:spcAft>
              <a:buClr>
                <a:schemeClr val="dk1"/>
              </a:buClr>
              <a:buSzPts val="2400"/>
              <a:buFont typeface="Verdana"/>
              <a:buAutoNum type="arabicPeriod"/>
            </a:pPr>
            <a:r>
              <a:rPr lang="es-CO" sz="2400">
                <a:solidFill>
                  <a:schemeClr val="dk1"/>
                </a:solidFill>
                <a:latin typeface="Verdana"/>
                <a:ea typeface="Verdana"/>
                <a:cs typeface="Verdana"/>
                <a:sym typeface="Verdana"/>
              </a:rPr>
              <a:t>Mejorar Interoperabilidad</a:t>
            </a:r>
            <a:endParaRPr sz="2400">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a:latin typeface="Verdana"/>
              <a:ea typeface="Verdana"/>
              <a:cs typeface="Verdana"/>
              <a:sym typeface="Verdana"/>
            </a:endParaRPr>
          </a:p>
          <a:p>
            <a:pPr marL="457200" marR="0" lvl="0" indent="0" algn="just" rtl="0">
              <a:spcBef>
                <a:spcPts val="0"/>
              </a:spcBef>
              <a:spcAft>
                <a:spcPts val="0"/>
              </a:spcAft>
              <a:buNone/>
            </a:pPr>
            <a:endParaRPr sz="2400">
              <a:latin typeface="Verdana"/>
              <a:ea typeface="Verdana"/>
              <a:cs typeface="Verdana"/>
              <a:sym typeface="Verdana"/>
            </a:endParaRPr>
          </a:p>
          <a:p>
            <a:pPr marL="0" marR="0" lvl="0" indent="0" algn="just" rtl="0">
              <a:spcBef>
                <a:spcPts val="0"/>
              </a:spcBef>
              <a:spcAft>
                <a:spcPts val="0"/>
              </a:spcAft>
              <a:buSzPts val="1100"/>
              <a:buNone/>
            </a:pPr>
            <a:endParaRPr sz="2400">
              <a:latin typeface="Verdana"/>
              <a:ea typeface="Verdana"/>
              <a:cs typeface="Verdana"/>
              <a:sym typeface="Verdana"/>
            </a:endParaRPr>
          </a:p>
          <a:p>
            <a:pPr marL="0" marR="0" lvl="0" indent="0" algn="just" rtl="0">
              <a:spcBef>
                <a:spcPts val="0"/>
              </a:spcBef>
              <a:spcAft>
                <a:spcPts val="0"/>
              </a:spcAft>
              <a:buSzPts val="1100"/>
              <a:buNone/>
            </a:pPr>
            <a:endParaRPr sz="2400">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7"/>
          <p:cNvSpPr txBox="1">
            <a:spLocks noGrp="1"/>
          </p:cNvSpPr>
          <p:nvPr>
            <p:ph type="title"/>
          </p:nvPr>
        </p:nvSpPr>
        <p:spPr>
          <a:xfrm>
            <a:off x="838200" y="-1"/>
            <a:ext cx="10515600" cy="1128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Arial"/>
              <a:buNone/>
            </a:pPr>
            <a:r>
              <a:rPr lang="es-CO" b="1">
                <a:solidFill>
                  <a:srgbClr val="38761D"/>
                </a:solidFill>
                <a:latin typeface="Arial"/>
                <a:ea typeface="Arial"/>
                <a:cs typeface="Arial"/>
                <a:sym typeface="Arial"/>
              </a:rPr>
              <a:t>Repositorios de Nueva Generación - NGR-COAR</a:t>
            </a:r>
            <a:endParaRPr>
              <a:solidFill>
                <a:srgbClr val="0000FF"/>
              </a:solidFill>
            </a:endParaRPr>
          </a:p>
        </p:txBody>
      </p:sp>
      <p:pic>
        <p:nvPicPr>
          <p:cNvPr id="467" name="Google Shape;467;p57"/>
          <p:cNvPicPr preferRelativeResize="0"/>
          <p:nvPr/>
        </p:nvPicPr>
        <p:blipFill>
          <a:blip r:embed="rId3">
            <a:alphaModFix/>
          </a:blip>
          <a:stretch>
            <a:fillRect/>
          </a:stretch>
        </p:blipFill>
        <p:spPr>
          <a:xfrm>
            <a:off x="-83600" y="1281300"/>
            <a:ext cx="12192000" cy="5491200"/>
          </a:xfrm>
          <a:prstGeom prst="rect">
            <a:avLst/>
          </a:prstGeom>
          <a:noFill/>
          <a:ln>
            <a:noFill/>
          </a:ln>
        </p:spPr>
      </p:pic>
      <p:pic>
        <p:nvPicPr>
          <p:cNvPr id="468" name="Google Shape;468;p57"/>
          <p:cNvPicPr preferRelativeResize="0"/>
          <p:nvPr/>
        </p:nvPicPr>
        <p:blipFill>
          <a:blip r:embed="rId4">
            <a:alphaModFix/>
          </a:blip>
          <a:stretch>
            <a:fillRect/>
          </a:stretch>
        </p:blipFill>
        <p:spPr>
          <a:xfrm>
            <a:off x="4285300" y="5643600"/>
            <a:ext cx="2257779" cy="1128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p:nvPr/>
        </p:nvSpPr>
        <p:spPr>
          <a:xfrm>
            <a:off x="819025" y="340075"/>
            <a:ext cx="11373000" cy="9678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Font typeface="Verdana"/>
              <a:buAutoNum type="arabicPeriod"/>
            </a:pPr>
            <a:r>
              <a:rPr lang="es-CO" sz="3200" b="1">
                <a:solidFill>
                  <a:schemeClr val="dk1"/>
                </a:solidFill>
                <a:latin typeface="Verdana"/>
                <a:ea typeface="Verdana"/>
                <a:cs typeface="Verdana"/>
                <a:sym typeface="Verdana"/>
              </a:rPr>
              <a:t>Estandarizar / Normalizar Metadatos</a:t>
            </a:r>
            <a:endParaRPr sz="3200" b="1">
              <a:solidFill>
                <a:schemeClr val="dk1"/>
              </a:solidFill>
              <a:latin typeface="Verdana"/>
              <a:ea typeface="Verdana"/>
              <a:cs typeface="Verdana"/>
              <a:sym typeface="Verdana"/>
            </a:endParaRPr>
          </a:p>
          <a:p>
            <a:pPr marL="457200" lvl="0" indent="0" algn="l" rtl="0">
              <a:spcBef>
                <a:spcPts val="0"/>
              </a:spcBef>
              <a:spcAft>
                <a:spcPts val="0"/>
              </a:spcAft>
              <a:buNone/>
            </a:pPr>
            <a:r>
              <a:rPr lang="es-CO" sz="3200" b="1">
                <a:solidFill>
                  <a:schemeClr val="dk1"/>
                </a:solidFill>
                <a:latin typeface="Verdana"/>
                <a:ea typeface="Verdana"/>
                <a:cs typeface="Verdana"/>
                <a:sym typeface="Verdana"/>
              </a:rPr>
              <a:t>Nuevo Modelo de Directrices REDCOL</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474" name="Google Shape;474;p58"/>
          <p:cNvPicPr preferRelativeResize="0"/>
          <p:nvPr/>
        </p:nvPicPr>
        <p:blipFill rotWithShape="1">
          <a:blip r:embed="rId3">
            <a:alphaModFix/>
          </a:blip>
          <a:srcRect r="12617"/>
          <a:stretch/>
        </p:blipFill>
        <p:spPr>
          <a:xfrm>
            <a:off x="152400" y="1460275"/>
            <a:ext cx="12039600" cy="5245325"/>
          </a:xfrm>
          <a:prstGeom prst="rect">
            <a:avLst/>
          </a:prstGeom>
          <a:noFill/>
          <a:ln>
            <a:noFill/>
          </a:ln>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9"/>
          <p:cNvSpPr/>
          <p:nvPr/>
        </p:nvSpPr>
        <p:spPr>
          <a:xfrm>
            <a:off x="583925" y="1643900"/>
            <a:ext cx="10145400" cy="47721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Basado en OpenAire 4 -&gt; Esquema de Metadatos DATACITE</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Enfocados a productos de investigación científica</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b="1">
                <a:solidFill>
                  <a:schemeClr val="dk1"/>
                </a:solidFill>
                <a:highlight>
                  <a:srgbClr val="FF9900"/>
                </a:highlight>
                <a:latin typeface="Verdana"/>
                <a:ea typeface="Verdana"/>
                <a:cs typeface="Verdana"/>
                <a:sym typeface="Verdana"/>
              </a:rPr>
              <a:t>54 Productos Reconocidos por Colciencias</a:t>
            </a:r>
            <a:endParaRPr sz="2400" b="1">
              <a:solidFill>
                <a:schemeClr val="dk1"/>
              </a:solidFill>
              <a:highlight>
                <a:srgbClr val="FF9900"/>
              </a:highlight>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Contenido No necesariamente en ABIERTO!!!!</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Especificación de Modelos Semánticos (Ontologías)</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Permite especificar más detalladamente la información de investigación.</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Preparado para CERIF</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b="1">
                <a:solidFill>
                  <a:schemeClr val="dk1"/>
                </a:solidFill>
                <a:highlight>
                  <a:srgbClr val="FFFF00"/>
                </a:highlight>
                <a:latin typeface="Verdana"/>
                <a:ea typeface="Verdana"/>
                <a:cs typeface="Verdana"/>
                <a:sym typeface="Verdana"/>
              </a:rPr>
              <a:t>Inicio de un MACROPROYECTO NACIONAL!!!</a:t>
            </a:r>
            <a:endParaRPr sz="2400" b="1">
              <a:solidFill>
                <a:schemeClr val="dk1"/>
              </a:solidFill>
              <a:highlight>
                <a:srgbClr val="FFFF00"/>
              </a:highlight>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Permite Mejorar la Integración --&gt; Biblioteca y Vicerrectorías/Departamentos de Investigación</a:t>
            </a:r>
            <a:endParaRPr sz="2400" b="1">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0" name="Google Shape;480;p59"/>
          <p:cNvSpPr txBox="1"/>
          <p:nvPr/>
        </p:nvSpPr>
        <p:spPr>
          <a:xfrm>
            <a:off x="819025" y="340075"/>
            <a:ext cx="11373000" cy="9678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Font typeface="Verdana"/>
              <a:buAutoNum type="arabicPeriod"/>
            </a:pPr>
            <a:r>
              <a:rPr lang="es-CO" sz="3200" b="1">
                <a:solidFill>
                  <a:schemeClr val="dk1"/>
                </a:solidFill>
                <a:latin typeface="Verdana"/>
                <a:ea typeface="Verdana"/>
                <a:cs typeface="Verdana"/>
                <a:sym typeface="Verdana"/>
              </a:rPr>
              <a:t>Estandarizar / Normalizar Metadatos</a:t>
            </a:r>
            <a:endParaRPr sz="3200" b="1">
              <a:solidFill>
                <a:schemeClr val="dk1"/>
              </a:solidFill>
              <a:latin typeface="Verdana"/>
              <a:ea typeface="Verdana"/>
              <a:cs typeface="Verdana"/>
              <a:sym typeface="Verdana"/>
            </a:endParaRPr>
          </a:p>
          <a:p>
            <a:pPr marL="457200" lvl="0" indent="0" algn="l" rtl="0">
              <a:spcBef>
                <a:spcPts val="0"/>
              </a:spcBef>
              <a:spcAft>
                <a:spcPts val="0"/>
              </a:spcAft>
              <a:buNone/>
            </a:pPr>
            <a:r>
              <a:rPr lang="es-CO" sz="3200" b="1">
                <a:solidFill>
                  <a:schemeClr val="dk1"/>
                </a:solidFill>
                <a:latin typeface="Verdana"/>
                <a:ea typeface="Verdana"/>
                <a:cs typeface="Verdana"/>
                <a:sym typeface="Verdana"/>
              </a:rPr>
              <a:t>Nuevo Modelo de Directrices REDCOL</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0"/>
          <p:cNvSpPr/>
          <p:nvPr/>
        </p:nvSpPr>
        <p:spPr>
          <a:xfrm>
            <a:off x="898775" y="1623650"/>
            <a:ext cx="10788300" cy="3748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SzPts val="1100"/>
              <a:buNone/>
            </a:pPr>
            <a:endParaRPr sz="2400" b="1">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b="1">
              <a:solidFill>
                <a:schemeClr val="dk1"/>
              </a:solidFill>
              <a:highlight>
                <a:srgbClr val="FF0000"/>
              </a:highlight>
              <a:latin typeface="Verdana"/>
              <a:ea typeface="Verdana"/>
              <a:cs typeface="Verdana"/>
              <a:sym typeface="Verdana"/>
            </a:endParaRPr>
          </a:p>
          <a:p>
            <a:pPr marL="0" marR="0" lvl="0" indent="0" algn="just" rtl="0">
              <a:spcBef>
                <a:spcPts val="0"/>
              </a:spcBef>
              <a:spcAft>
                <a:spcPts val="0"/>
              </a:spcAft>
              <a:buSzPts val="1100"/>
              <a:buNone/>
            </a:pPr>
            <a:r>
              <a:rPr lang="es-CO" sz="2400">
                <a:solidFill>
                  <a:schemeClr val="dk1"/>
                </a:solidFill>
                <a:latin typeface="Verdana"/>
                <a:ea typeface="Verdana"/>
                <a:cs typeface="Verdana"/>
                <a:sym typeface="Verdana"/>
              </a:rPr>
              <a:t>“La web semántica es un conjunto de estándares y buenas prácticas para compartir datos con su semántica a través de la Web”.</a:t>
            </a: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r>
              <a:rPr lang="es-CO" sz="2400">
                <a:solidFill>
                  <a:schemeClr val="dk1"/>
                </a:solidFill>
                <a:latin typeface="Verdana"/>
                <a:ea typeface="Verdana"/>
                <a:cs typeface="Verdana"/>
                <a:sym typeface="Verdana"/>
              </a:rPr>
              <a:t>Dar las herramientas para que las Máquinas puedan </a:t>
            </a:r>
            <a:r>
              <a:rPr lang="es-CO" sz="2400" b="1">
                <a:solidFill>
                  <a:schemeClr val="dk1"/>
                </a:solidFill>
                <a:latin typeface="Verdana"/>
                <a:ea typeface="Verdana"/>
                <a:cs typeface="Verdana"/>
                <a:sym typeface="Verdana"/>
              </a:rPr>
              <a:t>INFERIR</a:t>
            </a:r>
            <a:endParaRPr sz="2400" b="1">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6" name="Google Shape;486;p60"/>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2. Hacer Gestión Semántica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r>
              <a:rPr lang="es-CO" sz="3200" b="1">
                <a:solidFill>
                  <a:schemeClr val="dk1"/>
                </a:solidFill>
                <a:latin typeface="Verdana"/>
                <a:ea typeface="Verdana"/>
                <a:cs typeface="Verdana"/>
                <a:sym typeface="Verdana"/>
              </a:rPr>
              <a:t>Gestionar contenidos semánticos</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p:nvPr/>
        </p:nvSpPr>
        <p:spPr>
          <a:xfrm>
            <a:off x="898775" y="1623650"/>
            <a:ext cx="6216900" cy="1274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100"/>
              <a:buNone/>
            </a:pPr>
            <a:r>
              <a:rPr lang="es-CO" sz="3400">
                <a:solidFill>
                  <a:schemeClr val="dk1"/>
                </a:solidFill>
                <a:latin typeface="Calibri"/>
                <a:ea typeface="Calibri"/>
                <a:cs typeface="Calibri"/>
                <a:sym typeface="Calibri"/>
              </a:rPr>
              <a:t>Señor</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492" name="Google Shape;492;p61"/>
          <p:cNvPicPr preferRelativeResize="0"/>
          <p:nvPr/>
        </p:nvPicPr>
        <p:blipFill>
          <a:blip r:embed="rId3">
            <a:alphaModFix/>
          </a:blip>
          <a:stretch>
            <a:fillRect/>
          </a:stretch>
        </p:blipFill>
        <p:spPr>
          <a:xfrm>
            <a:off x="3229275" y="1341765"/>
            <a:ext cx="4429225" cy="1798534"/>
          </a:xfrm>
          <a:prstGeom prst="rect">
            <a:avLst/>
          </a:prstGeom>
          <a:noFill/>
          <a:ln>
            <a:noFill/>
          </a:ln>
        </p:spPr>
      </p:pic>
      <p:sp>
        <p:nvSpPr>
          <p:cNvPr id="493" name="Google Shape;493;p61"/>
          <p:cNvSpPr/>
          <p:nvPr/>
        </p:nvSpPr>
        <p:spPr>
          <a:xfrm>
            <a:off x="1145250" y="3349975"/>
            <a:ext cx="9901500" cy="2339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SzPts val="1100"/>
              <a:buNone/>
            </a:pPr>
            <a:r>
              <a:rPr lang="es-CO" sz="6000">
                <a:solidFill>
                  <a:schemeClr val="dk1"/>
                </a:solidFill>
                <a:latin typeface="Calibri"/>
                <a:ea typeface="Calibri"/>
                <a:cs typeface="Calibri"/>
                <a:sym typeface="Calibri"/>
              </a:rPr>
              <a:t>¿Qué es Colciencias?</a:t>
            </a:r>
            <a:endParaRPr sz="6000">
              <a:solidFill>
                <a:schemeClr val="dk1"/>
              </a:solidFill>
              <a:latin typeface="Calibri"/>
              <a:ea typeface="Calibri"/>
              <a:cs typeface="Calibri"/>
              <a:sym typeface="Calibri"/>
            </a:endParaRPr>
          </a:p>
          <a:p>
            <a:pPr marL="0" lvl="0" indent="0" algn="just" rtl="0">
              <a:lnSpc>
                <a:spcPct val="90000"/>
              </a:lnSpc>
              <a:spcBef>
                <a:spcPts val="1000"/>
              </a:spcBef>
              <a:spcAft>
                <a:spcPts val="0"/>
              </a:spcAft>
              <a:buSzPts val="1100"/>
              <a:buNone/>
            </a:pPr>
            <a:endParaRPr sz="3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94" name="Google Shape;494;p61"/>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2. Hacer Gestión Semántica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r>
              <a:rPr lang="es-CO" sz="3200" b="1">
                <a:solidFill>
                  <a:schemeClr val="dk1"/>
                </a:solidFill>
                <a:latin typeface="Verdana"/>
                <a:ea typeface="Verdana"/>
                <a:cs typeface="Verdana"/>
                <a:sym typeface="Verdana"/>
              </a:rPr>
              <a:t>Gestionar contenidos semánticos</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62"/>
          <p:cNvPicPr preferRelativeResize="0"/>
          <p:nvPr/>
        </p:nvPicPr>
        <p:blipFill rotWithShape="1">
          <a:blip r:embed="rId3">
            <a:alphaModFix/>
          </a:blip>
          <a:srcRect r="16149"/>
          <a:stretch/>
        </p:blipFill>
        <p:spPr>
          <a:xfrm>
            <a:off x="0" y="1706525"/>
            <a:ext cx="12121123" cy="5151476"/>
          </a:xfrm>
          <a:prstGeom prst="rect">
            <a:avLst/>
          </a:prstGeom>
          <a:noFill/>
          <a:ln>
            <a:noFill/>
          </a:ln>
        </p:spPr>
      </p:pic>
      <p:sp>
        <p:nvSpPr>
          <p:cNvPr id="500" name="Google Shape;500;p62"/>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2. Hacer Gestión Semántica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r>
              <a:rPr lang="es-CO" sz="3200" b="1">
                <a:solidFill>
                  <a:schemeClr val="dk1"/>
                </a:solidFill>
                <a:latin typeface="Verdana"/>
                <a:ea typeface="Verdana"/>
                <a:cs typeface="Verdana"/>
                <a:sym typeface="Verdana"/>
              </a:rPr>
              <a:t>Gestionar contenidos semánticos</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3"/>
          <p:cNvSpPr/>
          <p:nvPr/>
        </p:nvSpPr>
        <p:spPr>
          <a:xfrm>
            <a:off x="898775" y="1623650"/>
            <a:ext cx="6216900" cy="1274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100"/>
              <a:buNone/>
            </a:pPr>
            <a:r>
              <a:rPr lang="es-CO" sz="3400">
                <a:solidFill>
                  <a:schemeClr val="dk1"/>
                </a:solidFill>
                <a:latin typeface="Calibri"/>
                <a:ea typeface="Calibri"/>
                <a:cs typeface="Calibri"/>
                <a:sym typeface="Calibri"/>
              </a:rPr>
              <a:t>Señor</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506" name="Google Shape;506;p63"/>
          <p:cNvPicPr preferRelativeResize="0"/>
          <p:nvPr/>
        </p:nvPicPr>
        <p:blipFill>
          <a:blip r:embed="rId3">
            <a:alphaModFix/>
          </a:blip>
          <a:stretch>
            <a:fillRect/>
          </a:stretch>
        </p:blipFill>
        <p:spPr>
          <a:xfrm>
            <a:off x="3229275" y="1341765"/>
            <a:ext cx="4429225" cy="1798534"/>
          </a:xfrm>
          <a:prstGeom prst="rect">
            <a:avLst/>
          </a:prstGeom>
          <a:noFill/>
          <a:ln>
            <a:noFill/>
          </a:ln>
        </p:spPr>
      </p:pic>
      <p:sp>
        <p:nvSpPr>
          <p:cNvPr id="507" name="Google Shape;507;p63"/>
          <p:cNvSpPr/>
          <p:nvPr/>
        </p:nvSpPr>
        <p:spPr>
          <a:xfrm>
            <a:off x="1145250" y="3349975"/>
            <a:ext cx="9901500" cy="2339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SzPts val="1100"/>
              <a:buNone/>
            </a:pPr>
            <a:r>
              <a:rPr lang="es-CO" sz="4000">
                <a:solidFill>
                  <a:schemeClr val="dk1"/>
                </a:solidFill>
                <a:latin typeface="Calibri"/>
                <a:ea typeface="Calibri"/>
                <a:cs typeface="Calibri"/>
                <a:sym typeface="Calibri"/>
              </a:rPr>
              <a:t>¿Dónde es el evento de la Red Colombiana de Información Científica del Departamento Administrativo de Ciencia, Tecnología e Innovación?</a:t>
            </a:r>
            <a:endParaRPr sz="4000">
              <a:solidFill>
                <a:schemeClr val="dk1"/>
              </a:solidFill>
              <a:latin typeface="Calibri"/>
              <a:ea typeface="Calibri"/>
              <a:cs typeface="Calibri"/>
              <a:sym typeface="Calibri"/>
            </a:endParaRPr>
          </a:p>
          <a:p>
            <a:pPr marL="0" lvl="0" indent="0" algn="just" rtl="0">
              <a:lnSpc>
                <a:spcPct val="90000"/>
              </a:lnSpc>
              <a:spcBef>
                <a:spcPts val="1000"/>
              </a:spcBef>
              <a:spcAft>
                <a:spcPts val="0"/>
              </a:spcAft>
              <a:buSzPts val="1100"/>
              <a:buNone/>
            </a:pPr>
            <a:endParaRPr sz="3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08" name="Google Shape;508;p63"/>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2. Hacer Gestión Semántica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r>
              <a:rPr lang="es-CO" sz="3200" b="1">
                <a:solidFill>
                  <a:schemeClr val="dk1"/>
                </a:solidFill>
                <a:latin typeface="Verdana"/>
                <a:ea typeface="Verdana"/>
                <a:cs typeface="Verdana"/>
                <a:sym typeface="Verdana"/>
              </a:rPr>
              <a:t>Gestionar contenidos semánticos</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p:nvPr/>
        </p:nvSpPr>
        <p:spPr>
          <a:xfrm>
            <a:off x="4007107" y="2116476"/>
            <a:ext cx="4081200" cy="483600"/>
          </a:xfrm>
          <a:prstGeom prst="roundRect">
            <a:avLst>
              <a:gd name="adj" fmla="val 16667"/>
            </a:avLst>
          </a:prstGeom>
          <a:solidFill>
            <a:srgbClr val="E68128"/>
          </a:solidFill>
          <a:ln w="28575" cap="flat" cmpd="sng">
            <a:solidFill>
              <a:srgbClr val="E68128"/>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lt1"/>
                </a:solidFill>
                <a:latin typeface="Verdana"/>
                <a:ea typeface="Verdana"/>
                <a:cs typeface="Verdana"/>
                <a:sym typeface="Verdana"/>
              </a:rPr>
              <a:t>Recursos de Información</a:t>
            </a:r>
            <a:endParaRPr sz="1800">
              <a:solidFill>
                <a:schemeClr val="lt1"/>
              </a:solidFill>
              <a:latin typeface="Verdana"/>
              <a:ea typeface="Verdana"/>
              <a:cs typeface="Verdana"/>
              <a:sym typeface="Verdana"/>
            </a:endParaRPr>
          </a:p>
        </p:txBody>
      </p:sp>
      <p:sp>
        <p:nvSpPr>
          <p:cNvPr id="192" name="Google Shape;192;p28"/>
          <p:cNvSpPr/>
          <p:nvPr/>
        </p:nvSpPr>
        <p:spPr>
          <a:xfrm>
            <a:off x="637717" y="3044553"/>
            <a:ext cx="2945400" cy="551400"/>
          </a:xfrm>
          <a:prstGeom prst="roundRect">
            <a:avLst>
              <a:gd name="adj" fmla="val 16667"/>
            </a:avLst>
          </a:prstGeom>
          <a:solidFill>
            <a:schemeClr val="lt1"/>
          </a:solidFill>
          <a:ln w="28575" cap="flat" cmpd="sng">
            <a:solidFill>
              <a:srgbClr val="E681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dk1"/>
                </a:solidFill>
                <a:latin typeface="Verdana"/>
                <a:ea typeface="Verdana"/>
                <a:cs typeface="Verdana"/>
                <a:sym typeface="Verdana"/>
              </a:rPr>
              <a:t>Académica</a:t>
            </a:r>
            <a:endParaRPr sz="1800">
              <a:solidFill>
                <a:schemeClr val="dk1"/>
              </a:solidFill>
              <a:latin typeface="Verdana"/>
              <a:ea typeface="Verdana"/>
              <a:cs typeface="Verdana"/>
              <a:sym typeface="Verdana"/>
            </a:endParaRPr>
          </a:p>
        </p:txBody>
      </p:sp>
      <p:sp>
        <p:nvSpPr>
          <p:cNvPr id="193" name="Google Shape;193;p28"/>
          <p:cNvSpPr/>
          <p:nvPr/>
        </p:nvSpPr>
        <p:spPr>
          <a:xfrm>
            <a:off x="4574996" y="3044553"/>
            <a:ext cx="2945400" cy="551400"/>
          </a:xfrm>
          <a:prstGeom prst="roundRect">
            <a:avLst>
              <a:gd name="adj" fmla="val 16667"/>
            </a:avLst>
          </a:prstGeom>
          <a:solidFill>
            <a:schemeClr val="lt1"/>
          </a:solidFill>
          <a:ln w="28575" cap="flat" cmpd="sng">
            <a:solidFill>
              <a:srgbClr val="E681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dk1"/>
                </a:solidFill>
                <a:latin typeface="Verdana"/>
                <a:ea typeface="Verdana"/>
                <a:cs typeface="Verdana"/>
                <a:sym typeface="Verdana"/>
              </a:rPr>
              <a:t>Científica</a:t>
            </a:r>
            <a:endParaRPr sz="1800">
              <a:solidFill>
                <a:schemeClr val="dk1"/>
              </a:solidFill>
              <a:latin typeface="Verdana"/>
              <a:ea typeface="Verdana"/>
              <a:cs typeface="Verdana"/>
              <a:sym typeface="Verdana"/>
            </a:endParaRPr>
          </a:p>
        </p:txBody>
      </p:sp>
      <p:sp>
        <p:nvSpPr>
          <p:cNvPr id="194" name="Google Shape;194;p28"/>
          <p:cNvSpPr/>
          <p:nvPr/>
        </p:nvSpPr>
        <p:spPr>
          <a:xfrm>
            <a:off x="8485844" y="3044553"/>
            <a:ext cx="2945400" cy="551400"/>
          </a:xfrm>
          <a:prstGeom prst="roundRect">
            <a:avLst>
              <a:gd name="adj" fmla="val 16667"/>
            </a:avLst>
          </a:prstGeom>
          <a:solidFill>
            <a:schemeClr val="lt1"/>
          </a:solidFill>
          <a:ln w="28575" cap="flat" cmpd="sng">
            <a:solidFill>
              <a:srgbClr val="E681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dk1"/>
                </a:solidFill>
                <a:latin typeface="Verdana"/>
                <a:ea typeface="Verdana"/>
                <a:cs typeface="Verdana"/>
                <a:sym typeface="Verdana"/>
              </a:rPr>
              <a:t>Socio/Cultural</a:t>
            </a:r>
            <a:endParaRPr sz="1800">
              <a:solidFill>
                <a:schemeClr val="dk1"/>
              </a:solidFill>
              <a:latin typeface="Verdana"/>
              <a:ea typeface="Verdana"/>
              <a:cs typeface="Verdana"/>
              <a:sym typeface="Verdana"/>
            </a:endParaRPr>
          </a:p>
        </p:txBody>
      </p:sp>
      <p:cxnSp>
        <p:nvCxnSpPr>
          <p:cNvPr id="195" name="Google Shape;195;p28"/>
          <p:cNvCxnSpPr>
            <a:stCxn id="192" idx="2"/>
            <a:endCxn id="196" idx="0"/>
          </p:cNvCxnSpPr>
          <p:nvPr/>
        </p:nvCxnSpPr>
        <p:spPr>
          <a:xfrm>
            <a:off x="2110417" y="3595953"/>
            <a:ext cx="0" cy="693600"/>
          </a:xfrm>
          <a:prstGeom prst="straightConnector1">
            <a:avLst/>
          </a:prstGeom>
          <a:noFill/>
          <a:ln w="9525" cap="flat" cmpd="sng">
            <a:solidFill>
              <a:srgbClr val="E68128"/>
            </a:solidFill>
            <a:prstDash val="solid"/>
            <a:miter lim="800000"/>
            <a:headEnd type="none" w="sm" len="sm"/>
            <a:tailEnd type="triangle" w="med" len="med"/>
          </a:ln>
        </p:spPr>
      </p:cxnSp>
      <p:cxnSp>
        <p:nvCxnSpPr>
          <p:cNvPr id="197" name="Google Shape;197;p28"/>
          <p:cNvCxnSpPr>
            <a:stCxn id="194" idx="2"/>
            <a:endCxn id="198" idx="0"/>
          </p:cNvCxnSpPr>
          <p:nvPr/>
        </p:nvCxnSpPr>
        <p:spPr>
          <a:xfrm>
            <a:off x="9958544" y="3595953"/>
            <a:ext cx="0" cy="710400"/>
          </a:xfrm>
          <a:prstGeom prst="straightConnector1">
            <a:avLst/>
          </a:prstGeom>
          <a:noFill/>
          <a:ln w="9525" cap="flat" cmpd="sng">
            <a:solidFill>
              <a:srgbClr val="E68128"/>
            </a:solidFill>
            <a:prstDash val="solid"/>
            <a:miter lim="800000"/>
            <a:headEnd type="none" w="sm" len="sm"/>
            <a:tailEnd type="triangle" w="med" len="med"/>
          </a:ln>
        </p:spPr>
      </p:cxnSp>
      <p:cxnSp>
        <p:nvCxnSpPr>
          <p:cNvPr id="199" name="Google Shape;199;p28"/>
          <p:cNvCxnSpPr>
            <a:stCxn id="193" idx="2"/>
            <a:endCxn id="200" idx="0"/>
          </p:cNvCxnSpPr>
          <p:nvPr/>
        </p:nvCxnSpPr>
        <p:spPr>
          <a:xfrm>
            <a:off x="6047696" y="3595953"/>
            <a:ext cx="0" cy="710400"/>
          </a:xfrm>
          <a:prstGeom prst="straightConnector1">
            <a:avLst/>
          </a:prstGeom>
          <a:noFill/>
          <a:ln w="9525" cap="flat" cmpd="sng">
            <a:solidFill>
              <a:srgbClr val="E68128"/>
            </a:solidFill>
            <a:prstDash val="solid"/>
            <a:miter lim="800000"/>
            <a:headEnd type="none" w="sm" len="sm"/>
            <a:tailEnd type="triangle" w="med" len="med"/>
          </a:ln>
        </p:spPr>
      </p:cxnSp>
      <p:cxnSp>
        <p:nvCxnSpPr>
          <p:cNvPr id="201" name="Google Shape;201;p28"/>
          <p:cNvCxnSpPr>
            <a:stCxn id="191" idx="2"/>
            <a:endCxn id="193" idx="0"/>
          </p:cNvCxnSpPr>
          <p:nvPr/>
        </p:nvCxnSpPr>
        <p:spPr>
          <a:xfrm>
            <a:off x="6047707" y="2600076"/>
            <a:ext cx="0" cy="444600"/>
          </a:xfrm>
          <a:prstGeom prst="straightConnector1">
            <a:avLst/>
          </a:prstGeom>
          <a:noFill/>
          <a:ln w="9525" cap="flat" cmpd="sng">
            <a:solidFill>
              <a:srgbClr val="E68128"/>
            </a:solidFill>
            <a:prstDash val="solid"/>
            <a:miter lim="800000"/>
            <a:headEnd type="none" w="sm" len="sm"/>
            <a:tailEnd type="triangle" w="med" len="med"/>
          </a:ln>
        </p:spPr>
      </p:cxnSp>
      <p:sp>
        <p:nvSpPr>
          <p:cNvPr id="196" name="Google Shape;196;p28"/>
          <p:cNvSpPr/>
          <p:nvPr/>
        </p:nvSpPr>
        <p:spPr>
          <a:xfrm>
            <a:off x="637717" y="4289693"/>
            <a:ext cx="2945400" cy="718200"/>
          </a:xfrm>
          <a:prstGeom prst="roundRect">
            <a:avLst>
              <a:gd name="adj" fmla="val 16667"/>
            </a:avLst>
          </a:prstGeom>
          <a:solidFill>
            <a:schemeClr val="lt1"/>
          </a:solidFill>
          <a:ln w="12700" cap="flat" cmpd="sng">
            <a:solidFill>
              <a:srgbClr val="E6812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a:solidFill>
                  <a:schemeClr val="dk1"/>
                </a:solidFill>
                <a:latin typeface="Verdana"/>
                <a:ea typeface="Verdana"/>
                <a:cs typeface="Verdana"/>
                <a:sym typeface="Verdana"/>
              </a:rPr>
              <a:t>Contenidos académicos</a:t>
            </a:r>
            <a:endParaRPr sz="1400">
              <a:solidFill>
                <a:schemeClr val="dk1"/>
              </a:solidFill>
              <a:latin typeface="Verdana"/>
              <a:ea typeface="Verdana"/>
              <a:cs typeface="Verdana"/>
              <a:sym typeface="Verdana"/>
            </a:endParaRPr>
          </a:p>
        </p:txBody>
      </p:sp>
      <p:sp>
        <p:nvSpPr>
          <p:cNvPr id="200" name="Google Shape;200;p28"/>
          <p:cNvSpPr/>
          <p:nvPr/>
        </p:nvSpPr>
        <p:spPr>
          <a:xfrm>
            <a:off x="4247736" y="4306282"/>
            <a:ext cx="3599700" cy="1879800"/>
          </a:xfrm>
          <a:prstGeom prst="roundRect">
            <a:avLst>
              <a:gd name="adj" fmla="val 16667"/>
            </a:avLst>
          </a:prstGeom>
          <a:solidFill>
            <a:schemeClr val="lt1"/>
          </a:solidFill>
          <a:ln w="12700" cap="flat" cmpd="sng">
            <a:solidFill>
              <a:srgbClr val="E6812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a:solidFill>
                  <a:schemeClr val="dk1"/>
                </a:solidFill>
                <a:latin typeface="Verdana"/>
                <a:ea typeface="Verdana"/>
                <a:cs typeface="Verdana"/>
                <a:sym typeface="Verdana"/>
              </a:rPr>
              <a:t>Contenidos Productos de Investigación</a:t>
            </a:r>
            <a:endParaRPr sz="1400">
              <a:solidFill>
                <a:schemeClr val="dk1"/>
              </a:solidFill>
              <a:latin typeface="Verdana"/>
              <a:ea typeface="Verdana"/>
              <a:cs typeface="Verdana"/>
              <a:sym typeface="Verdana"/>
            </a:endParaRPr>
          </a:p>
        </p:txBody>
      </p:sp>
      <p:sp>
        <p:nvSpPr>
          <p:cNvPr id="198" name="Google Shape;198;p28"/>
          <p:cNvSpPr/>
          <p:nvPr/>
        </p:nvSpPr>
        <p:spPr>
          <a:xfrm>
            <a:off x="8485843" y="4306282"/>
            <a:ext cx="2945400" cy="1256100"/>
          </a:xfrm>
          <a:prstGeom prst="roundRect">
            <a:avLst>
              <a:gd name="adj" fmla="val 16667"/>
            </a:avLst>
          </a:prstGeom>
          <a:solidFill>
            <a:schemeClr val="lt1"/>
          </a:solidFill>
          <a:ln w="12700" cap="flat" cmpd="sng">
            <a:solidFill>
              <a:srgbClr val="E6812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a:solidFill>
                  <a:schemeClr val="dk1"/>
                </a:solidFill>
                <a:latin typeface="Verdana"/>
                <a:ea typeface="Verdana"/>
                <a:cs typeface="Verdana"/>
                <a:sym typeface="Verdana"/>
              </a:rPr>
              <a:t>Contenidos Generales</a:t>
            </a:r>
            <a:endParaRPr sz="1400">
              <a:solidFill>
                <a:schemeClr val="dk1"/>
              </a:solidFill>
              <a:latin typeface="Verdana"/>
              <a:ea typeface="Verdana"/>
              <a:cs typeface="Verdana"/>
              <a:sym typeface="Verdana"/>
            </a:endParaRPr>
          </a:p>
        </p:txBody>
      </p:sp>
      <p:cxnSp>
        <p:nvCxnSpPr>
          <p:cNvPr id="202" name="Google Shape;202;p28"/>
          <p:cNvCxnSpPr>
            <a:stCxn id="191" idx="1"/>
            <a:endCxn id="192" idx="0"/>
          </p:cNvCxnSpPr>
          <p:nvPr/>
        </p:nvCxnSpPr>
        <p:spPr>
          <a:xfrm flipH="1">
            <a:off x="2110507" y="2358276"/>
            <a:ext cx="1896600" cy="686400"/>
          </a:xfrm>
          <a:prstGeom prst="bentConnector2">
            <a:avLst/>
          </a:prstGeom>
          <a:noFill/>
          <a:ln w="9525" cap="flat" cmpd="sng">
            <a:solidFill>
              <a:srgbClr val="E68128"/>
            </a:solidFill>
            <a:prstDash val="solid"/>
            <a:miter lim="800000"/>
            <a:headEnd type="none" w="sm" len="sm"/>
            <a:tailEnd type="triangle" w="med" len="med"/>
          </a:ln>
        </p:spPr>
      </p:cxnSp>
      <p:cxnSp>
        <p:nvCxnSpPr>
          <p:cNvPr id="203" name="Google Shape;203;p28"/>
          <p:cNvCxnSpPr>
            <a:stCxn id="191" idx="3"/>
            <a:endCxn id="194" idx="0"/>
          </p:cNvCxnSpPr>
          <p:nvPr/>
        </p:nvCxnSpPr>
        <p:spPr>
          <a:xfrm>
            <a:off x="8088307" y="2358276"/>
            <a:ext cx="1870200" cy="686400"/>
          </a:xfrm>
          <a:prstGeom prst="bentConnector2">
            <a:avLst/>
          </a:prstGeom>
          <a:noFill/>
          <a:ln w="9525" cap="flat" cmpd="sng">
            <a:solidFill>
              <a:srgbClr val="E68128"/>
            </a:solidFill>
            <a:prstDash val="solid"/>
            <a:miter lim="800000"/>
            <a:headEnd type="none" w="sm" len="sm"/>
            <a:tailEnd type="triangle" w="med" len="med"/>
          </a:ln>
        </p:spPr>
      </p:cxnSp>
      <p:sp>
        <p:nvSpPr>
          <p:cNvPr id="204" name="Google Shape;204;p28"/>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sz="3200" b="1">
                <a:solidFill>
                  <a:schemeClr val="dk1"/>
                </a:solidFill>
                <a:latin typeface="Verdana"/>
                <a:ea typeface="Verdana"/>
                <a:cs typeface="Verdana"/>
                <a:sym typeface="Verdana"/>
              </a:rPr>
              <a:t>Recursos de Información </a:t>
            </a:r>
            <a:endParaRPr sz="3200" b="1">
              <a:solidFill>
                <a:schemeClr val="dk1"/>
              </a:solidFill>
              <a:latin typeface="Verdana"/>
              <a:ea typeface="Verdana"/>
              <a:cs typeface="Verdana"/>
              <a:sym typeface="Verdana"/>
            </a:endParaRPr>
          </a:p>
          <a:p>
            <a:pPr marL="0" lvl="0" indent="0" algn="l" rtl="0">
              <a:spcBef>
                <a:spcPts val="0"/>
              </a:spcBef>
              <a:spcAft>
                <a:spcPts val="0"/>
              </a:spcAft>
              <a:buNone/>
            </a:pPr>
            <a:r>
              <a:rPr lang="es-CO" sz="3200" b="1">
                <a:solidFill>
                  <a:schemeClr val="dk1"/>
                </a:solidFill>
                <a:latin typeface="Verdana"/>
                <a:ea typeface="Verdana"/>
                <a:cs typeface="Verdana"/>
                <a:sym typeface="Verdana"/>
              </a:rPr>
              <a:t>VS Productos de Investigación</a:t>
            </a:r>
            <a:endParaRPr sz="3200" b="1">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64"/>
          <p:cNvPicPr preferRelativeResize="0"/>
          <p:nvPr/>
        </p:nvPicPr>
        <p:blipFill rotWithShape="1">
          <a:blip r:embed="rId3">
            <a:alphaModFix/>
          </a:blip>
          <a:srcRect r="45322"/>
          <a:stretch/>
        </p:blipFill>
        <p:spPr>
          <a:xfrm>
            <a:off x="0" y="1806425"/>
            <a:ext cx="12101424" cy="4899174"/>
          </a:xfrm>
          <a:prstGeom prst="rect">
            <a:avLst/>
          </a:prstGeom>
          <a:noFill/>
          <a:ln>
            <a:noFill/>
          </a:ln>
        </p:spPr>
      </p:pic>
      <p:sp>
        <p:nvSpPr>
          <p:cNvPr id="514" name="Google Shape;514;p64"/>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2. Hacer Gestión Semántica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r>
              <a:rPr lang="es-CO" sz="3200" b="1">
                <a:solidFill>
                  <a:schemeClr val="dk1"/>
                </a:solidFill>
                <a:latin typeface="Verdana"/>
                <a:ea typeface="Verdana"/>
                <a:cs typeface="Verdana"/>
                <a:sym typeface="Verdana"/>
              </a:rPr>
              <a:t>Gestionar contenidos semánticos</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5"/>
          <p:cNvSpPr txBox="1"/>
          <p:nvPr/>
        </p:nvSpPr>
        <p:spPr>
          <a:xfrm>
            <a:off x="622000" y="467675"/>
            <a:ext cx="11642700" cy="1430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3. Estadísticas y Analíticas de Datos</a:t>
            </a:r>
            <a:endParaRPr sz="3200" b="1">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s-CO" sz="3200" b="1">
                <a:solidFill>
                  <a:schemeClr val="dk1"/>
                </a:solidFill>
                <a:latin typeface="Verdana"/>
                <a:ea typeface="Verdana"/>
                <a:cs typeface="Verdana"/>
                <a:sym typeface="Verdana"/>
              </a:rPr>
              <a:t>Medir producción científica</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pic>
        <p:nvPicPr>
          <p:cNvPr id="520" name="Google Shape;520;p65"/>
          <p:cNvPicPr preferRelativeResize="0"/>
          <p:nvPr/>
        </p:nvPicPr>
        <p:blipFill rotWithShape="1">
          <a:blip r:embed="rId3">
            <a:alphaModFix/>
          </a:blip>
          <a:srcRect l="12739"/>
          <a:stretch/>
        </p:blipFill>
        <p:spPr>
          <a:xfrm>
            <a:off x="133950" y="1643075"/>
            <a:ext cx="11974450" cy="5062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6"/>
          <p:cNvSpPr txBox="1"/>
          <p:nvPr/>
        </p:nvSpPr>
        <p:spPr>
          <a:xfrm>
            <a:off x="655425" y="182650"/>
            <a:ext cx="11536500" cy="94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4. Mejorar la Interoperabilidad</a:t>
            </a:r>
            <a:endParaRPr sz="3200" b="1">
              <a:solidFill>
                <a:schemeClr val="dk1"/>
              </a:solidFill>
              <a:latin typeface="Verdana"/>
              <a:ea typeface="Verdana"/>
              <a:cs typeface="Verdana"/>
              <a:sym typeface="Verdana"/>
            </a:endParaRPr>
          </a:p>
          <a:p>
            <a:pPr marL="0" lvl="0" indent="0" algn="l" rtl="0">
              <a:spcBef>
                <a:spcPts val="0"/>
              </a:spcBef>
              <a:spcAft>
                <a:spcPts val="0"/>
              </a:spcAft>
              <a:buClr>
                <a:schemeClr val="dk1"/>
              </a:buClr>
              <a:buFont typeface="Arial"/>
              <a:buNone/>
            </a:pPr>
            <a:r>
              <a:rPr lang="es-CO" sz="3200" b="1">
                <a:solidFill>
                  <a:schemeClr val="dk1"/>
                </a:solidFill>
                <a:latin typeface="Verdana"/>
                <a:ea typeface="Verdana"/>
                <a:cs typeface="Verdana"/>
                <a:sym typeface="Verdana"/>
              </a:rPr>
              <a:t>Sistemas integrados de investigación</a:t>
            </a:r>
            <a:endParaRPr sz="3200" b="1">
              <a:solidFill>
                <a:schemeClr val="dk1"/>
              </a:solidFill>
              <a:latin typeface="Verdana"/>
              <a:ea typeface="Verdana"/>
              <a:cs typeface="Verdana"/>
              <a:sym typeface="Verdana"/>
            </a:endParaRPr>
          </a:p>
          <a:p>
            <a:pPr marL="0" marR="0" lvl="0" indent="0" algn="l" rtl="0">
              <a:spcBef>
                <a:spcPts val="0"/>
              </a:spcBef>
              <a:spcAft>
                <a:spcPts val="0"/>
              </a:spcAft>
              <a:buNone/>
            </a:pPr>
            <a:endParaRPr sz="3200" b="1">
              <a:solidFill>
                <a:schemeClr val="dk1"/>
              </a:solidFill>
              <a:latin typeface="Verdana"/>
              <a:ea typeface="Verdana"/>
              <a:cs typeface="Verdana"/>
              <a:sym typeface="Verdana"/>
            </a:endParaRPr>
          </a:p>
        </p:txBody>
      </p:sp>
      <p:sp>
        <p:nvSpPr>
          <p:cNvPr id="526" name="Google Shape;526;p66"/>
          <p:cNvSpPr/>
          <p:nvPr/>
        </p:nvSpPr>
        <p:spPr>
          <a:xfrm>
            <a:off x="583925" y="1643900"/>
            <a:ext cx="10145400" cy="4772100"/>
          </a:xfrm>
          <a:prstGeom prst="rect">
            <a:avLst/>
          </a:prstGeom>
          <a:noFill/>
          <a:ln>
            <a:noFill/>
          </a:ln>
        </p:spPr>
        <p:txBody>
          <a:bodyPr spcFirstLastPara="1" wrap="square" lIns="91425" tIns="45700" rIns="91425" bIns="45700" anchor="t" anchorCtr="0">
            <a:noAutofit/>
          </a:bodyPr>
          <a:lstStyle/>
          <a:p>
            <a:pPr marL="457200" marR="0" lvl="0" indent="-419100" algn="just" rtl="0">
              <a:spcBef>
                <a:spcPts val="0"/>
              </a:spcBef>
              <a:spcAft>
                <a:spcPts val="0"/>
              </a:spcAft>
              <a:buClr>
                <a:schemeClr val="dk1"/>
              </a:buClr>
              <a:buSzPts val="3000"/>
              <a:buFont typeface="Verdana"/>
              <a:buChar char="●"/>
            </a:pPr>
            <a:r>
              <a:rPr lang="es-CO" sz="3000">
                <a:solidFill>
                  <a:schemeClr val="dk1"/>
                </a:solidFill>
                <a:latin typeface="Verdana"/>
                <a:ea typeface="Verdana"/>
                <a:cs typeface="Verdana"/>
                <a:sym typeface="Verdana"/>
              </a:rPr>
              <a:t>OAI-PMH → RESOURCESYNC </a:t>
            </a:r>
            <a:endParaRPr sz="3000">
              <a:solidFill>
                <a:schemeClr val="dk1"/>
              </a:solidFill>
              <a:latin typeface="Verdana"/>
              <a:ea typeface="Verdana"/>
              <a:cs typeface="Verdana"/>
              <a:sym typeface="Verdana"/>
            </a:endParaRPr>
          </a:p>
          <a:p>
            <a:pPr marL="457200" marR="0" lvl="0" indent="-419100" algn="just" rtl="0">
              <a:spcBef>
                <a:spcPts val="0"/>
              </a:spcBef>
              <a:spcAft>
                <a:spcPts val="0"/>
              </a:spcAft>
              <a:buClr>
                <a:schemeClr val="dk1"/>
              </a:buClr>
              <a:buSzPts val="3000"/>
              <a:buFont typeface="Verdana"/>
              <a:buChar char="●"/>
            </a:pPr>
            <a:r>
              <a:rPr lang="es-CO" sz="3000">
                <a:solidFill>
                  <a:schemeClr val="dk1"/>
                </a:solidFill>
                <a:latin typeface="Verdana"/>
                <a:ea typeface="Verdana"/>
                <a:cs typeface="Verdana"/>
                <a:sym typeface="Verdana"/>
              </a:rPr>
              <a:t>OAI_DC  → OAI_OPENAIRE </a:t>
            </a:r>
            <a:endParaRPr sz="3000">
              <a:solidFill>
                <a:schemeClr val="dk1"/>
              </a:solidFill>
              <a:latin typeface="Verdana"/>
              <a:ea typeface="Verdana"/>
              <a:cs typeface="Verdana"/>
              <a:sym typeface="Verdana"/>
            </a:endParaRPr>
          </a:p>
          <a:p>
            <a:pPr marL="457200" marR="0" lvl="0" indent="-419100" algn="just" rtl="0">
              <a:spcBef>
                <a:spcPts val="0"/>
              </a:spcBef>
              <a:spcAft>
                <a:spcPts val="0"/>
              </a:spcAft>
              <a:buClr>
                <a:schemeClr val="dk1"/>
              </a:buClr>
              <a:buSzPts val="3000"/>
              <a:buFont typeface="Verdana"/>
              <a:buChar char="●"/>
            </a:pPr>
            <a:r>
              <a:rPr lang="es-CO" sz="3000">
                <a:solidFill>
                  <a:schemeClr val="dk1"/>
                </a:solidFill>
                <a:latin typeface="Verdana"/>
                <a:ea typeface="Verdana"/>
                <a:cs typeface="Verdana"/>
                <a:sym typeface="Verdana"/>
              </a:rPr>
              <a:t>INTERNAL ID → OPENID (OUTH2)</a:t>
            </a:r>
            <a:endParaRPr sz="3000">
              <a:solidFill>
                <a:schemeClr val="dk1"/>
              </a:solidFill>
              <a:latin typeface="Verdana"/>
              <a:ea typeface="Verdana"/>
              <a:cs typeface="Verdana"/>
              <a:sym typeface="Verdana"/>
            </a:endParaRPr>
          </a:p>
          <a:p>
            <a:pPr marL="457200" marR="0" lvl="0" indent="-419100" algn="just" rtl="0">
              <a:spcBef>
                <a:spcPts val="0"/>
              </a:spcBef>
              <a:spcAft>
                <a:spcPts val="0"/>
              </a:spcAft>
              <a:buClr>
                <a:schemeClr val="dk1"/>
              </a:buClr>
              <a:buSzPts val="3000"/>
              <a:buFont typeface="Verdana"/>
              <a:buChar char="●"/>
            </a:pPr>
            <a:r>
              <a:rPr lang="es-CO" sz="3000">
                <a:solidFill>
                  <a:schemeClr val="dk1"/>
                </a:solidFill>
                <a:latin typeface="Verdana"/>
                <a:ea typeface="Verdana"/>
                <a:cs typeface="Verdana"/>
                <a:sym typeface="Verdana"/>
              </a:rPr>
              <a:t>API → REST API</a:t>
            </a:r>
            <a:endParaRPr sz="3000">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527" name="Google Shape;527;p66"/>
          <p:cNvPicPr preferRelativeResize="0"/>
          <p:nvPr/>
        </p:nvPicPr>
        <p:blipFill>
          <a:blip r:embed="rId3">
            <a:alphaModFix/>
          </a:blip>
          <a:stretch>
            <a:fillRect/>
          </a:stretch>
        </p:blipFill>
        <p:spPr>
          <a:xfrm>
            <a:off x="4202638" y="3290100"/>
            <a:ext cx="3945876" cy="1479700"/>
          </a:xfrm>
          <a:prstGeom prst="rect">
            <a:avLst/>
          </a:prstGeom>
          <a:noFill/>
          <a:ln>
            <a:noFill/>
          </a:ln>
        </p:spPr>
      </p:pic>
      <p:pic>
        <p:nvPicPr>
          <p:cNvPr id="528" name="Google Shape;528;p66"/>
          <p:cNvPicPr preferRelativeResize="0"/>
          <p:nvPr/>
        </p:nvPicPr>
        <p:blipFill>
          <a:blip r:embed="rId4">
            <a:alphaModFix/>
          </a:blip>
          <a:stretch>
            <a:fillRect/>
          </a:stretch>
        </p:blipFill>
        <p:spPr>
          <a:xfrm>
            <a:off x="4795300" y="4769800"/>
            <a:ext cx="2601424" cy="2015050"/>
          </a:xfrm>
          <a:prstGeom prst="rect">
            <a:avLst/>
          </a:prstGeom>
          <a:noFill/>
          <a:ln>
            <a:noFill/>
          </a:ln>
        </p:spPr>
      </p:pic>
      <p:pic>
        <p:nvPicPr>
          <p:cNvPr id="529" name="Google Shape;529;p66"/>
          <p:cNvPicPr preferRelativeResize="0"/>
          <p:nvPr/>
        </p:nvPicPr>
        <p:blipFill rotWithShape="1">
          <a:blip r:embed="rId5">
            <a:alphaModFix/>
          </a:blip>
          <a:srcRect l="22527" r="20570" b="20236"/>
          <a:stretch/>
        </p:blipFill>
        <p:spPr>
          <a:xfrm>
            <a:off x="1894076" y="3814247"/>
            <a:ext cx="1916800" cy="2015050"/>
          </a:xfrm>
          <a:prstGeom prst="rect">
            <a:avLst/>
          </a:prstGeom>
          <a:noFill/>
          <a:ln>
            <a:noFill/>
          </a:ln>
        </p:spPr>
      </p:pic>
      <p:pic>
        <p:nvPicPr>
          <p:cNvPr id="530" name="Google Shape;530;p66"/>
          <p:cNvPicPr preferRelativeResize="0"/>
          <p:nvPr/>
        </p:nvPicPr>
        <p:blipFill>
          <a:blip r:embed="rId6">
            <a:alphaModFix/>
          </a:blip>
          <a:stretch>
            <a:fillRect/>
          </a:stretch>
        </p:blipFill>
        <p:spPr>
          <a:xfrm>
            <a:off x="112423" y="4026073"/>
            <a:ext cx="1781652" cy="1251300"/>
          </a:xfrm>
          <a:prstGeom prst="rect">
            <a:avLst/>
          </a:prstGeom>
          <a:noFill/>
          <a:ln>
            <a:noFill/>
          </a:ln>
        </p:spPr>
      </p:pic>
      <p:pic>
        <p:nvPicPr>
          <p:cNvPr id="531" name="Google Shape;531;p66"/>
          <p:cNvPicPr preferRelativeResize="0"/>
          <p:nvPr/>
        </p:nvPicPr>
        <p:blipFill>
          <a:blip r:embed="rId7">
            <a:alphaModFix/>
          </a:blip>
          <a:stretch>
            <a:fillRect/>
          </a:stretch>
        </p:blipFill>
        <p:spPr>
          <a:xfrm>
            <a:off x="8540275" y="1132100"/>
            <a:ext cx="3490900" cy="3408075"/>
          </a:xfrm>
          <a:prstGeom prst="rect">
            <a:avLst/>
          </a:prstGeom>
          <a:noFill/>
          <a:ln>
            <a:noFill/>
          </a:ln>
        </p:spPr>
      </p:pic>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67" descr="http://www.howdoesshe.com/wp-content/uploads/thank-language.jpg"/>
          <p:cNvPicPr preferRelativeResize="0"/>
          <p:nvPr/>
        </p:nvPicPr>
        <p:blipFill rotWithShape="1">
          <a:blip r:embed="rId3">
            <a:alphaModFix/>
          </a:blip>
          <a:srcRect/>
          <a:stretch/>
        </p:blipFill>
        <p:spPr>
          <a:xfrm>
            <a:off x="1632377" y="2101063"/>
            <a:ext cx="8093150" cy="4552400"/>
          </a:xfrm>
          <a:prstGeom prst="rect">
            <a:avLst/>
          </a:prstGeom>
          <a:noFill/>
          <a:ln>
            <a:noFill/>
          </a:ln>
        </p:spPr>
      </p:pic>
      <p:sp>
        <p:nvSpPr>
          <p:cNvPr id="537" name="Google Shape;537;p67"/>
          <p:cNvSpPr txBox="1"/>
          <p:nvPr/>
        </p:nvSpPr>
        <p:spPr>
          <a:xfrm>
            <a:off x="0" y="0"/>
            <a:ext cx="11754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3000" u="sng" dirty="0">
                <a:solidFill>
                  <a:schemeClr val="hlink"/>
                </a:solidFill>
                <a:hlinkClick r:id="rId4"/>
              </a:rPr>
              <a:t>http://semanticscience.org/resource/SIO_000839.rdf</a:t>
            </a:r>
            <a:endParaRPr sz="3000" dirty="0"/>
          </a:p>
          <a:p>
            <a:pPr marL="0" lvl="0" indent="0" algn="l" rtl="0">
              <a:lnSpc>
                <a:spcPct val="115000"/>
              </a:lnSpc>
              <a:spcBef>
                <a:spcPts val="0"/>
              </a:spcBef>
              <a:spcAft>
                <a:spcPts val="0"/>
              </a:spcAft>
              <a:buNone/>
            </a:pPr>
            <a:r>
              <a:rPr lang="es-CO" sz="2400" b="1" dirty="0" err="1">
                <a:latin typeface="Verdana"/>
                <a:ea typeface="Verdana"/>
                <a:cs typeface="Verdana"/>
                <a:sym typeface="Verdana"/>
              </a:rPr>
              <a:t>label</a:t>
            </a:r>
            <a:r>
              <a:rPr lang="es-CO" sz="2400" b="1" dirty="0">
                <a:latin typeface="Verdana"/>
                <a:ea typeface="Verdana"/>
                <a:cs typeface="Verdana"/>
                <a:sym typeface="Verdana"/>
              </a:rPr>
              <a:t> </a:t>
            </a:r>
            <a:r>
              <a:rPr lang="es-CO" sz="2400" dirty="0" err="1">
                <a:latin typeface="Verdana"/>
                <a:ea typeface="Verdana"/>
                <a:cs typeface="Verdana"/>
                <a:sym typeface="Verdana"/>
              </a:rPr>
              <a:t>gratitude</a:t>
            </a:r>
            <a:endParaRPr sz="2400" dirty="0">
              <a:latin typeface="Verdana"/>
              <a:ea typeface="Verdana"/>
              <a:cs typeface="Verdana"/>
              <a:sym typeface="Verdana"/>
            </a:endParaRPr>
          </a:p>
          <a:p>
            <a:pPr marL="0" lvl="0" indent="0" algn="l" rtl="0">
              <a:lnSpc>
                <a:spcPct val="115000"/>
              </a:lnSpc>
              <a:spcBef>
                <a:spcPts val="0"/>
              </a:spcBef>
              <a:spcAft>
                <a:spcPts val="0"/>
              </a:spcAft>
              <a:buNone/>
            </a:pPr>
            <a:r>
              <a:rPr lang="es-CO" sz="2400" b="1" dirty="0" err="1">
                <a:latin typeface="Verdana"/>
                <a:ea typeface="Verdana"/>
                <a:cs typeface="Verdana"/>
                <a:sym typeface="Verdana"/>
              </a:rPr>
              <a:t>identifier</a:t>
            </a:r>
            <a:r>
              <a:rPr lang="es-CO" sz="2400" b="1" dirty="0">
                <a:latin typeface="Verdana"/>
                <a:ea typeface="Verdana"/>
                <a:cs typeface="Verdana"/>
                <a:sym typeface="Verdana"/>
              </a:rPr>
              <a:t>  </a:t>
            </a:r>
            <a:r>
              <a:rPr lang="es-CO" sz="2400" dirty="0">
                <a:latin typeface="Verdana"/>
                <a:ea typeface="Verdana"/>
                <a:cs typeface="Verdana"/>
                <a:sym typeface="Verdana"/>
              </a:rPr>
              <a:t>SIO:000839</a:t>
            </a:r>
            <a:endParaRPr sz="2400" dirty="0">
              <a:latin typeface="Verdana"/>
              <a:ea typeface="Verdana"/>
              <a:cs typeface="Verdana"/>
              <a:sym typeface="Verdana"/>
            </a:endParaRPr>
          </a:p>
          <a:p>
            <a:pPr marL="0" lvl="0" indent="0" algn="l" rtl="0">
              <a:lnSpc>
                <a:spcPct val="115000"/>
              </a:lnSpc>
              <a:spcBef>
                <a:spcPts val="0"/>
              </a:spcBef>
              <a:spcAft>
                <a:spcPts val="0"/>
              </a:spcAft>
              <a:buNone/>
            </a:pPr>
            <a:r>
              <a:rPr lang="es-CO" sz="2400" b="1" dirty="0" err="1">
                <a:latin typeface="Verdana"/>
                <a:ea typeface="Verdana"/>
                <a:cs typeface="Verdana"/>
                <a:sym typeface="Verdana"/>
              </a:rPr>
              <a:t>description</a:t>
            </a:r>
            <a:r>
              <a:rPr lang="es-CO" sz="2400" b="1" dirty="0">
                <a:latin typeface="Verdana"/>
                <a:ea typeface="Verdana"/>
                <a:cs typeface="Verdana"/>
                <a:sym typeface="Verdana"/>
              </a:rPr>
              <a:t> </a:t>
            </a:r>
            <a:r>
              <a:rPr lang="es-CO" sz="2400" dirty="0" err="1">
                <a:latin typeface="Verdana"/>
                <a:ea typeface="Verdana"/>
                <a:cs typeface="Verdana"/>
                <a:sym typeface="Verdana"/>
              </a:rPr>
              <a:t>Gratitude</a:t>
            </a:r>
            <a:r>
              <a:rPr lang="es-CO" sz="2400" dirty="0">
                <a:latin typeface="Verdana"/>
                <a:ea typeface="Verdana"/>
                <a:cs typeface="Verdana"/>
                <a:sym typeface="Verdana"/>
              </a:rPr>
              <a:t>, </a:t>
            </a:r>
            <a:r>
              <a:rPr lang="es-CO" sz="2400" dirty="0" err="1">
                <a:latin typeface="Verdana"/>
                <a:ea typeface="Verdana"/>
                <a:cs typeface="Verdana"/>
                <a:sym typeface="Verdana"/>
              </a:rPr>
              <a:t>thankfulness</a:t>
            </a:r>
            <a:r>
              <a:rPr lang="es-CO" sz="2400" dirty="0">
                <a:latin typeface="Verdana"/>
                <a:ea typeface="Verdana"/>
                <a:cs typeface="Verdana"/>
                <a:sym typeface="Verdana"/>
              </a:rPr>
              <a:t>, </a:t>
            </a:r>
            <a:r>
              <a:rPr lang="es-CO" sz="2400" dirty="0" err="1">
                <a:latin typeface="Verdana"/>
                <a:ea typeface="Verdana"/>
                <a:cs typeface="Verdana"/>
                <a:sym typeface="Verdana"/>
              </a:rPr>
              <a:t>gratefulness</a:t>
            </a:r>
            <a:r>
              <a:rPr lang="es-CO" sz="2400" dirty="0">
                <a:latin typeface="Verdana"/>
                <a:ea typeface="Verdana"/>
                <a:cs typeface="Verdana"/>
                <a:sym typeface="Verdana"/>
              </a:rPr>
              <a:t>, </a:t>
            </a:r>
            <a:r>
              <a:rPr lang="es-CO" sz="2400" dirty="0" err="1">
                <a:latin typeface="Verdana"/>
                <a:ea typeface="Verdana"/>
                <a:cs typeface="Verdana"/>
                <a:sym typeface="Verdana"/>
              </a:rPr>
              <a:t>or</a:t>
            </a:r>
            <a:r>
              <a:rPr lang="es-CO" sz="2400" dirty="0">
                <a:latin typeface="Verdana"/>
                <a:ea typeface="Verdana"/>
                <a:cs typeface="Verdana"/>
                <a:sym typeface="Verdana"/>
              </a:rPr>
              <a:t> </a:t>
            </a:r>
            <a:r>
              <a:rPr lang="es-CO" sz="2400" dirty="0" err="1">
                <a:latin typeface="Verdana"/>
                <a:ea typeface="Verdana"/>
                <a:cs typeface="Verdana"/>
                <a:sym typeface="Verdana"/>
              </a:rPr>
              <a:t>appreciation</a:t>
            </a:r>
            <a:r>
              <a:rPr lang="es-CO" sz="2400" dirty="0">
                <a:latin typeface="Verdana"/>
                <a:ea typeface="Verdana"/>
                <a:cs typeface="Verdana"/>
                <a:sym typeface="Verdana"/>
              </a:rPr>
              <a:t> </a:t>
            </a:r>
            <a:r>
              <a:rPr lang="es-CO" sz="2400" dirty="0" err="1">
                <a:latin typeface="Verdana"/>
                <a:ea typeface="Verdana"/>
                <a:cs typeface="Verdana"/>
                <a:sym typeface="Verdana"/>
              </a:rPr>
              <a:t>is</a:t>
            </a:r>
            <a:r>
              <a:rPr lang="es-CO" sz="2400" dirty="0">
                <a:latin typeface="Verdana"/>
                <a:ea typeface="Verdana"/>
                <a:cs typeface="Verdana"/>
                <a:sym typeface="Verdana"/>
              </a:rPr>
              <a:t> a </a:t>
            </a:r>
            <a:r>
              <a:rPr lang="es-CO" sz="2400" dirty="0" err="1">
                <a:latin typeface="Verdana"/>
                <a:ea typeface="Verdana"/>
                <a:cs typeface="Verdana"/>
                <a:sym typeface="Verdana"/>
              </a:rPr>
              <a:t>feeling</a:t>
            </a:r>
            <a:r>
              <a:rPr lang="es-CO" sz="2400" dirty="0">
                <a:latin typeface="Verdana"/>
                <a:ea typeface="Verdana"/>
                <a:cs typeface="Verdana"/>
                <a:sym typeface="Verdana"/>
              </a:rPr>
              <a:t>, </a:t>
            </a:r>
            <a:r>
              <a:rPr lang="es-CO" sz="2400" dirty="0" err="1">
                <a:latin typeface="Verdana"/>
                <a:ea typeface="Verdana"/>
                <a:cs typeface="Verdana"/>
                <a:sym typeface="Verdana"/>
              </a:rPr>
              <a:t>emotion</a:t>
            </a:r>
            <a:r>
              <a:rPr lang="es-CO" sz="2400" dirty="0">
                <a:latin typeface="Verdana"/>
                <a:ea typeface="Verdana"/>
                <a:cs typeface="Verdana"/>
                <a:sym typeface="Verdana"/>
              </a:rPr>
              <a:t> </a:t>
            </a:r>
            <a:r>
              <a:rPr lang="es-CO" sz="2400" dirty="0" err="1">
                <a:latin typeface="Verdana"/>
                <a:ea typeface="Verdana"/>
                <a:cs typeface="Verdana"/>
                <a:sym typeface="Verdana"/>
              </a:rPr>
              <a:t>or</a:t>
            </a:r>
            <a:r>
              <a:rPr lang="es-CO" sz="2400" dirty="0">
                <a:latin typeface="Verdana"/>
                <a:ea typeface="Verdana"/>
                <a:cs typeface="Verdana"/>
                <a:sym typeface="Verdana"/>
              </a:rPr>
              <a:t> </a:t>
            </a:r>
            <a:r>
              <a:rPr lang="es-CO" sz="2400" dirty="0" err="1">
                <a:latin typeface="Verdana"/>
                <a:ea typeface="Verdana"/>
                <a:cs typeface="Verdana"/>
                <a:sym typeface="Verdana"/>
              </a:rPr>
              <a:t>attitude</a:t>
            </a:r>
            <a:r>
              <a:rPr lang="es-CO" sz="2400" dirty="0">
                <a:latin typeface="Verdana"/>
                <a:ea typeface="Verdana"/>
                <a:cs typeface="Verdana"/>
                <a:sym typeface="Verdana"/>
              </a:rPr>
              <a:t> in </a:t>
            </a:r>
            <a:r>
              <a:rPr lang="es-CO" sz="2400" dirty="0" err="1">
                <a:latin typeface="Verdana"/>
                <a:ea typeface="Verdana"/>
                <a:cs typeface="Verdana"/>
                <a:sym typeface="Verdana"/>
              </a:rPr>
              <a:t>acknowledgment</a:t>
            </a:r>
            <a:r>
              <a:rPr lang="es-CO" sz="2400" dirty="0">
                <a:latin typeface="Verdana"/>
                <a:ea typeface="Verdana"/>
                <a:cs typeface="Verdana"/>
                <a:sym typeface="Verdana"/>
              </a:rPr>
              <a:t> </a:t>
            </a:r>
            <a:r>
              <a:rPr lang="es-CO" sz="2400" dirty="0" err="1">
                <a:latin typeface="Verdana"/>
                <a:ea typeface="Verdana"/>
                <a:cs typeface="Verdana"/>
                <a:sym typeface="Verdana"/>
              </a:rPr>
              <a:t>of</a:t>
            </a:r>
            <a:r>
              <a:rPr lang="es-CO" sz="2400" dirty="0">
                <a:latin typeface="Verdana"/>
                <a:ea typeface="Verdana"/>
                <a:cs typeface="Verdana"/>
                <a:sym typeface="Verdana"/>
              </a:rPr>
              <a:t> a </a:t>
            </a:r>
            <a:r>
              <a:rPr lang="es-CO" sz="2400" dirty="0" err="1">
                <a:latin typeface="Verdana"/>
                <a:ea typeface="Verdana"/>
                <a:cs typeface="Verdana"/>
                <a:sym typeface="Verdana"/>
              </a:rPr>
              <a:t>benefit</a:t>
            </a:r>
            <a:r>
              <a:rPr lang="es-CO" sz="2400" dirty="0">
                <a:latin typeface="Verdana"/>
                <a:ea typeface="Verdana"/>
                <a:cs typeface="Verdana"/>
                <a:sym typeface="Verdana"/>
              </a:rPr>
              <a:t> </a:t>
            </a:r>
            <a:r>
              <a:rPr lang="es-CO" sz="2400" dirty="0" err="1">
                <a:latin typeface="Verdana"/>
                <a:ea typeface="Verdana"/>
                <a:cs typeface="Verdana"/>
                <a:sym typeface="Verdana"/>
              </a:rPr>
              <a:t>that</a:t>
            </a:r>
            <a:r>
              <a:rPr lang="es-CO" sz="2400" dirty="0">
                <a:latin typeface="Verdana"/>
                <a:ea typeface="Verdana"/>
                <a:cs typeface="Verdana"/>
                <a:sym typeface="Verdana"/>
              </a:rPr>
              <a:t> </a:t>
            </a:r>
            <a:r>
              <a:rPr lang="es-CO" sz="2400" dirty="0" err="1">
                <a:latin typeface="Verdana"/>
                <a:ea typeface="Verdana"/>
                <a:cs typeface="Verdana"/>
                <a:sym typeface="Verdana"/>
              </a:rPr>
              <a:t>one</a:t>
            </a:r>
            <a:r>
              <a:rPr lang="es-CO" sz="2400" dirty="0">
                <a:latin typeface="Verdana"/>
                <a:ea typeface="Verdana"/>
                <a:cs typeface="Verdana"/>
                <a:sym typeface="Verdana"/>
              </a:rPr>
              <a:t> has </a:t>
            </a:r>
            <a:r>
              <a:rPr lang="es-CO" sz="2400" dirty="0" err="1">
                <a:latin typeface="Verdana"/>
                <a:ea typeface="Verdana"/>
                <a:cs typeface="Verdana"/>
                <a:sym typeface="Verdana"/>
              </a:rPr>
              <a:t>received</a:t>
            </a:r>
            <a:r>
              <a:rPr lang="es-CO" sz="2400" dirty="0">
                <a:latin typeface="Verdana"/>
                <a:ea typeface="Verdana"/>
                <a:cs typeface="Verdana"/>
                <a:sym typeface="Verdana"/>
              </a:rPr>
              <a:t> </a:t>
            </a:r>
            <a:r>
              <a:rPr lang="es-CO" sz="2400" dirty="0" err="1">
                <a:latin typeface="Verdana"/>
                <a:ea typeface="Verdana"/>
                <a:cs typeface="Verdana"/>
                <a:sym typeface="Verdana"/>
              </a:rPr>
              <a:t>or</a:t>
            </a:r>
            <a:r>
              <a:rPr lang="es-CO" sz="2400" dirty="0">
                <a:latin typeface="Verdana"/>
                <a:ea typeface="Verdana"/>
                <a:cs typeface="Verdana"/>
                <a:sym typeface="Verdana"/>
              </a:rPr>
              <a:t> </a:t>
            </a:r>
            <a:r>
              <a:rPr lang="es-CO" sz="2400" dirty="0" err="1">
                <a:latin typeface="Verdana"/>
                <a:ea typeface="Verdana"/>
                <a:cs typeface="Verdana"/>
                <a:sym typeface="Verdana"/>
              </a:rPr>
              <a:t>will</a:t>
            </a:r>
            <a:r>
              <a:rPr lang="es-CO" sz="2400" dirty="0">
                <a:latin typeface="Verdana"/>
                <a:ea typeface="Verdana"/>
                <a:cs typeface="Verdana"/>
                <a:sym typeface="Verdana"/>
              </a:rPr>
              <a:t> </a:t>
            </a:r>
            <a:r>
              <a:rPr lang="es-CO" sz="2400" dirty="0" err="1">
                <a:latin typeface="Verdana"/>
                <a:ea typeface="Verdana"/>
                <a:cs typeface="Verdana"/>
                <a:sym typeface="Verdana"/>
              </a:rPr>
              <a:t>receive</a:t>
            </a:r>
            <a:r>
              <a:rPr lang="es-CO" sz="2400" dirty="0">
                <a:latin typeface="Verdana"/>
                <a:ea typeface="Verdana"/>
                <a:cs typeface="Verdana"/>
                <a:sym typeface="Verdana"/>
              </a:rPr>
              <a:t>.</a:t>
            </a:r>
            <a:endParaRPr sz="2400" dirty="0">
              <a:latin typeface="Verdana"/>
              <a:ea typeface="Verdana"/>
              <a:cs typeface="Verdana"/>
              <a:sym typeface="Verdana"/>
            </a:endParaRP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p:nvPr/>
        </p:nvSpPr>
        <p:spPr>
          <a:xfrm>
            <a:off x="898775" y="547400"/>
            <a:ext cx="112932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3200" b="1">
                <a:solidFill>
                  <a:schemeClr val="dk1"/>
                </a:solidFill>
                <a:highlight>
                  <a:srgbClr val="FF0000"/>
                </a:highlight>
                <a:latin typeface="Verdana"/>
                <a:ea typeface="Verdana"/>
                <a:cs typeface="Verdana"/>
                <a:sym typeface="Verdana"/>
              </a:rPr>
              <a:t>Emergencia Digital</a:t>
            </a:r>
            <a:endParaRPr sz="3200" b="1">
              <a:solidFill>
                <a:schemeClr val="dk1"/>
              </a:solidFill>
              <a:highlight>
                <a:srgbClr val="FF0000"/>
              </a:highlight>
              <a:latin typeface="Verdana"/>
              <a:ea typeface="Verdana"/>
              <a:cs typeface="Verdana"/>
              <a:sym typeface="Verdana"/>
            </a:endParaRPr>
          </a:p>
          <a:p>
            <a:pPr marL="0" marR="0" lvl="0" indent="0" algn="ctr" rtl="0">
              <a:spcBef>
                <a:spcPts val="0"/>
              </a:spcBef>
              <a:spcAft>
                <a:spcPts val="0"/>
              </a:spcAft>
              <a:buNone/>
            </a:pPr>
            <a:r>
              <a:rPr lang="es-CO" sz="3200" b="1">
                <a:solidFill>
                  <a:schemeClr val="dk1"/>
                </a:solidFill>
                <a:latin typeface="Verdana"/>
                <a:ea typeface="Verdana"/>
                <a:cs typeface="Verdana"/>
                <a:sym typeface="Verdana"/>
              </a:rPr>
              <a:t>¡Tareas desde la Universidad y la Biblioteca!</a:t>
            </a:r>
            <a:endParaRPr sz="3200" b="1">
              <a:solidFill>
                <a:schemeClr val="dk1"/>
              </a:solidFill>
              <a:latin typeface="Verdana"/>
              <a:ea typeface="Verdana"/>
              <a:cs typeface="Verdana"/>
              <a:sym typeface="Verdana"/>
            </a:endParaRPr>
          </a:p>
        </p:txBody>
      </p:sp>
      <p:sp>
        <p:nvSpPr>
          <p:cNvPr id="210" name="Google Shape;210;p29"/>
          <p:cNvSpPr/>
          <p:nvPr/>
        </p:nvSpPr>
        <p:spPr>
          <a:xfrm>
            <a:off x="0" y="1782400"/>
            <a:ext cx="7365900" cy="37485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Recopilar, organizar, preservar y diseminar  la producción intelectual Institucional</a:t>
            </a:r>
            <a:endParaRPr sz="2400">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Cumplir con los lineamientos de calidad, derechos de autor  y demás directrices institucionales, nacionales e internacionales.</a:t>
            </a:r>
            <a:endParaRPr sz="2400">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Maximizar la accesibilidad, visibilidad y reconocimiento institucional mediante la Integración con las unidades, redes y sistemas de información globales</a:t>
            </a:r>
            <a:endParaRPr sz="2400">
              <a:solidFill>
                <a:schemeClr val="dk1"/>
              </a:solidFill>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211" name="Google Shape;211;p29"/>
          <p:cNvPicPr preferRelativeResize="0"/>
          <p:nvPr/>
        </p:nvPicPr>
        <p:blipFill>
          <a:blip r:embed="rId3">
            <a:alphaModFix/>
          </a:blip>
          <a:stretch>
            <a:fillRect/>
          </a:stretch>
        </p:blipFill>
        <p:spPr>
          <a:xfrm>
            <a:off x="7526750" y="2262575"/>
            <a:ext cx="4665250" cy="3119050"/>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0"/>
          <p:cNvPicPr preferRelativeResize="0"/>
          <p:nvPr/>
        </p:nvPicPr>
        <p:blipFill rotWithShape="1">
          <a:blip r:embed="rId3">
            <a:alphaModFix/>
          </a:blip>
          <a:srcRect l="10936"/>
          <a:stretch/>
        </p:blipFill>
        <p:spPr>
          <a:xfrm>
            <a:off x="0" y="0"/>
            <a:ext cx="12192000" cy="6858000"/>
          </a:xfrm>
          <a:prstGeom prst="rect">
            <a:avLst/>
          </a:prstGeom>
          <a:noFill/>
          <a:ln>
            <a:noFill/>
          </a:ln>
        </p:spPr>
      </p:pic>
      <p:sp>
        <p:nvSpPr>
          <p:cNvPr id="217" name="Google Shape;217;p30"/>
          <p:cNvSpPr txBox="1"/>
          <p:nvPr/>
        </p:nvSpPr>
        <p:spPr>
          <a:xfrm>
            <a:off x="1602300" y="7"/>
            <a:ext cx="10589700" cy="100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rgbClr val="F2F2F2"/>
                </a:solidFill>
                <a:latin typeface="Verdana"/>
                <a:ea typeface="Verdana"/>
                <a:cs typeface="Verdana"/>
                <a:sym typeface="Verdana"/>
              </a:rPr>
              <a:t>Repositorios Institucionales</a:t>
            </a:r>
            <a:endParaRPr sz="3200" b="1">
              <a:solidFill>
                <a:schemeClr val="dk1"/>
              </a:solidFill>
              <a:latin typeface="Verdana"/>
              <a:ea typeface="Verdana"/>
              <a:cs typeface="Verdana"/>
              <a:sym typeface="Verdana"/>
            </a:endParaRPr>
          </a:p>
        </p:txBody>
      </p:sp>
      <p:sp>
        <p:nvSpPr>
          <p:cNvPr id="218" name="Google Shape;218;p30"/>
          <p:cNvSpPr/>
          <p:nvPr/>
        </p:nvSpPr>
        <p:spPr>
          <a:xfrm>
            <a:off x="4048200" y="746125"/>
            <a:ext cx="8143800" cy="350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SzPts val="1100"/>
              <a:buNone/>
            </a:pPr>
            <a:r>
              <a:rPr lang="es-CO" sz="2400">
                <a:solidFill>
                  <a:schemeClr val="dk1"/>
                </a:solidFill>
                <a:highlight>
                  <a:srgbClr val="EFEFEF"/>
                </a:highlight>
                <a:latin typeface="Verdana"/>
                <a:ea typeface="Verdana"/>
                <a:cs typeface="Verdana"/>
                <a:sym typeface="Verdana"/>
              </a:rPr>
              <a:t>Una </a:t>
            </a:r>
            <a:r>
              <a:rPr lang="es-CO" sz="2400" b="1">
                <a:solidFill>
                  <a:schemeClr val="dk1"/>
                </a:solidFill>
                <a:highlight>
                  <a:srgbClr val="EFEFEF"/>
                </a:highlight>
                <a:latin typeface="Verdana"/>
                <a:ea typeface="Verdana"/>
                <a:cs typeface="Verdana"/>
                <a:sym typeface="Verdana"/>
              </a:rPr>
              <a:t>organización interoperable</a:t>
            </a:r>
            <a:r>
              <a:rPr lang="es-CO" sz="2400">
                <a:solidFill>
                  <a:schemeClr val="dk1"/>
                </a:solidFill>
                <a:highlight>
                  <a:srgbClr val="EFEFEF"/>
                </a:highlight>
                <a:latin typeface="Verdana"/>
                <a:ea typeface="Verdana"/>
                <a:cs typeface="Verdana"/>
                <a:sym typeface="Verdana"/>
              </a:rPr>
              <a:t> que procura la </a:t>
            </a:r>
            <a:r>
              <a:rPr lang="es-CO" sz="2400" b="1">
                <a:solidFill>
                  <a:srgbClr val="FF0000"/>
                </a:solidFill>
                <a:highlight>
                  <a:srgbClr val="EFEFEF"/>
                </a:highlight>
                <a:latin typeface="Verdana"/>
                <a:ea typeface="Verdana"/>
                <a:cs typeface="Verdana"/>
                <a:sym typeface="Verdana"/>
              </a:rPr>
              <a:t>selección, evaluación, organización, clasificación, registro y sistematización</a:t>
            </a:r>
            <a:r>
              <a:rPr lang="es-CO" sz="2400">
                <a:solidFill>
                  <a:schemeClr val="dk1"/>
                </a:solidFill>
                <a:highlight>
                  <a:srgbClr val="EFEFEF"/>
                </a:highlight>
                <a:latin typeface="Verdana"/>
                <a:ea typeface="Verdana"/>
                <a:cs typeface="Verdana"/>
                <a:sym typeface="Verdana"/>
              </a:rPr>
              <a:t> de recursos propios (internos) de información en formato digital, establecido sobre unas </a:t>
            </a:r>
            <a:r>
              <a:rPr lang="es-CO" sz="2400" b="1">
                <a:solidFill>
                  <a:srgbClr val="6AA84F"/>
                </a:solidFill>
                <a:highlight>
                  <a:srgbClr val="EFEFEF"/>
                </a:highlight>
                <a:latin typeface="Verdana"/>
                <a:ea typeface="Verdana"/>
                <a:cs typeface="Verdana"/>
                <a:sym typeface="Verdana"/>
              </a:rPr>
              <a:t>directrices claramente predefinidas</a:t>
            </a:r>
            <a:r>
              <a:rPr lang="es-CO" sz="2400">
                <a:solidFill>
                  <a:schemeClr val="dk1"/>
                </a:solidFill>
                <a:highlight>
                  <a:srgbClr val="EFEFEF"/>
                </a:highlight>
                <a:latin typeface="Verdana"/>
                <a:ea typeface="Verdana"/>
                <a:cs typeface="Verdana"/>
                <a:sym typeface="Verdana"/>
              </a:rPr>
              <a:t>, que permitan asegurar su persistencia en el tiempo </a:t>
            </a:r>
            <a:r>
              <a:rPr lang="es-CO" sz="2400" b="1">
                <a:solidFill>
                  <a:schemeClr val="dk1"/>
                </a:solidFill>
                <a:highlight>
                  <a:srgbClr val="EFEFEF"/>
                </a:highlight>
                <a:latin typeface="Verdana"/>
                <a:ea typeface="Verdana"/>
                <a:cs typeface="Verdana"/>
                <a:sym typeface="Verdana"/>
              </a:rPr>
              <a:t>(preservación digital), el acceso y uso</a:t>
            </a:r>
            <a:r>
              <a:rPr lang="es-CO" sz="2400">
                <a:solidFill>
                  <a:schemeClr val="dk1"/>
                </a:solidFill>
                <a:highlight>
                  <a:srgbClr val="EFEFEF"/>
                </a:highlight>
                <a:latin typeface="Verdana"/>
                <a:ea typeface="Verdana"/>
                <a:cs typeface="Verdana"/>
                <a:sym typeface="Verdana"/>
              </a:rPr>
              <a:t> </a:t>
            </a:r>
            <a:endParaRPr sz="2400">
              <a:solidFill>
                <a:schemeClr val="dk1"/>
              </a:solidFill>
              <a:highlight>
                <a:srgbClr val="EFEFEF"/>
              </a:highlight>
              <a:latin typeface="Verdana"/>
              <a:ea typeface="Verdana"/>
              <a:cs typeface="Verdana"/>
              <a:sym typeface="Verdana"/>
            </a:endParaRPr>
          </a:p>
          <a:p>
            <a:pPr marL="0" marR="0" lvl="0" indent="0" algn="just" rtl="0">
              <a:spcBef>
                <a:spcPts val="0"/>
              </a:spcBef>
              <a:spcAft>
                <a:spcPts val="0"/>
              </a:spcAft>
              <a:buSzPts val="1100"/>
              <a:buNone/>
            </a:pPr>
            <a:endParaRPr sz="2400">
              <a:solidFill>
                <a:schemeClr val="dk1"/>
              </a:solidFill>
              <a:highlight>
                <a:srgbClr val="EFEFEF"/>
              </a:highlight>
              <a:latin typeface="Verdana"/>
              <a:ea typeface="Verdana"/>
              <a:cs typeface="Verdana"/>
              <a:sym typeface="Verdana"/>
            </a:endParaRPr>
          </a:p>
          <a:p>
            <a:pPr marL="0" marR="0" lvl="0" indent="0" algn="l" rtl="0">
              <a:spcBef>
                <a:spcPts val="0"/>
              </a:spcBef>
              <a:spcAft>
                <a:spcPts val="0"/>
              </a:spcAft>
              <a:buNone/>
            </a:pPr>
            <a:endParaRPr sz="2400">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p:nvPr/>
        </p:nvSpPr>
        <p:spPr>
          <a:xfrm>
            <a:off x="1013075" y="61625"/>
            <a:ext cx="11178900" cy="78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3200" b="1">
                <a:solidFill>
                  <a:schemeClr val="dk1"/>
                </a:solidFill>
                <a:latin typeface="Verdana"/>
                <a:ea typeface="Verdana"/>
                <a:cs typeface="Verdana"/>
                <a:sym typeface="Verdana"/>
              </a:rPr>
              <a:t>Repositorios Institucionales</a:t>
            </a:r>
            <a:endParaRPr sz="3200" b="1">
              <a:solidFill>
                <a:schemeClr val="dk1"/>
              </a:solidFill>
              <a:latin typeface="Verdana"/>
              <a:ea typeface="Verdana"/>
              <a:cs typeface="Verdana"/>
              <a:sym typeface="Verdana"/>
            </a:endParaRPr>
          </a:p>
          <a:p>
            <a:pPr marL="0" marR="0" lvl="0" indent="0" algn="ctr" rtl="0">
              <a:spcBef>
                <a:spcPts val="0"/>
              </a:spcBef>
              <a:spcAft>
                <a:spcPts val="0"/>
              </a:spcAft>
              <a:buNone/>
            </a:pPr>
            <a:r>
              <a:rPr lang="es-CO" sz="3200" b="1">
                <a:solidFill>
                  <a:schemeClr val="dk1"/>
                </a:solidFill>
                <a:latin typeface="Verdana"/>
                <a:ea typeface="Verdana"/>
                <a:cs typeface="Verdana"/>
                <a:sym typeface="Verdana"/>
              </a:rPr>
              <a:t>¿Problema Superado?</a:t>
            </a:r>
            <a:endParaRPr sz="3200" b="1">
              <a:solidFill>
                <a:schemeClr val="dk1"/>
              </a:solidFill>
              <a:latin typeface="Verdana"/>
              <a:ea typeface="Verdana"/>
              <a:cs typeface="Verdana"/>
              <a:sym typeface="Verdana"/>
            </a:endParaRPr>
          </a:p>
        </p:txBody>
      </p:sp>
      <p:sp>
        <p:nvSpPr>
          <p:cNvPr id="224" name="Google Shape;224;p31"/>
          <p:cNvSpPr/>
          <p:nvPr/>
        </p:nvSpPr>
        <p:spPr>
          <a:xfrm>
            <a:off x="0" y="1560150"/>
            <a:ext cx="7985100" cy="49077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Múltiples repositorios en Colombia</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OpenDoar 69</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Google: 122 Dspace, 205 OJS, 3 Eprints</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Básicamente incorporan:</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Tesis / Trabajos de Grado</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Libros</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Artículos de Revista</a:t>
            </a:r>
            <a:endParaRPr sz="2400">
              <a:solidFill>
                <a:srgbClr val="FF0000"/>
              </a:solidFill>
              <a:latin typeface="Verdana"/>
              <a:ea typeface="Verdana"/>
              <a:cs typeface="Verdana"/>
              <a:sym typeface="Verdana"/>
            </a:endParaRPr>
          </a:p>
          <a:p>
            <a:pPr marL="457200" marR="0" lvl="0"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Algunas veces incorporan:</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REDA</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Software</a:t>
            </a:r>
            <a:endParaRPr sz="2400">
              <a:solidFill>
                <a:srgbClr val="FF0000"/>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a:solidFill>
                  <a:srgbClr val="FF0000"/>
                </a:solidFill>
                <a:latin typeface="Verdana"/>
                <a:ea typeface="Verdana"/>
                <a:cs typeface="Verdana"/>
                <a:sym typeface="Verdana"/>
              </a:rPr>
              <a:t>Audio, Video, Imágenes</a:t>
            </a:r>
            <a:endParaRPr sz="2400">
              <a:solidFill>
                <a:srgbClr val="FF0000"/>
              </a:solidFill>
              <a:latin typeface="Verdana"/>
              <a:ea typeface="Verdana"/>
              <a:cs typeface="Verdana"/>
              <a:sym typeface="Verdana"/>
            </a:endParaRPr>
          </a:p>
          <a:p>
            <a:pPr marL="457200" marR="0" lvl="0" indent="-381000" algn="just" rtl="0">
              <a:spcBef>
                <a:spcPts val="0"/>
              </a:spcBef>
              <a:spcAft>
                <a:spcPts val="0"/>
              </a:spcAft>
              <a:buClr>
                <a:srgbClr val="0000FF"/>
              </a:buClr>
              <a:buSzPts val="2400"/>
              <a:buFont typeface="Verdana"/>
              <a:buChar char="●"/>
            </a:pPr>
            <a:r>
              <a:rPr lang="es-CO" sz="2400" b="1">
                <a:solidFill>
                  <a:srgbClr val="0000FF"/>
                </a:solidFill>
                <a:latin typeface="Verdana"/>
                <a:ea typeface="Verdana"/>
                <a:cs typeface="Verdana"/>
                <a:sym typeface="Verdana"/>
              </a:rPr>
              <a:t>Mucho más que un problema de Software</a:t>
            </a:r>
            <a:endParaRPr sz="2400" b="1">
              <a:solidFill>
                <a:srgbClr val="0000FF"/>
              </a:solidFill>
              <a:latin typeface="Verdana"/>
              <a:ea typeface="Verdana"/>
              <a:cs typeface="Verdana"/>
              <a:sym typeface="Verdana"/>
            </a:endParaRPr>
          </a:p>
          <a:p>
            <a:pPr marL="914400" marR="0" lvl="1" indent="-381000" algn="just" rtl="0">
              <a:spcBef>
                <a:spcPts val="0"/>
              </a:spcBef>
              <a:spcAft>
                <a:spcPts val="0"/>
              </a:spcAft>
              <a:buClr>
                <a:srgbClr val="0000FF"/>
              </a:buClr>
              <a:buSzPts val="2400"/>
              <a:buFont typeface="Verdana"/>
              <a:buChar char="○"/>
            </a:pPr>
            <a:r>
              <a:rPr lang="es-CO" sz="2400" b="1">
                <a:solidFill>
                  <a:srgbClr val="0000FF"/>
                </a:solidFill>
                <a:latin typeface="Verdana"/>
                <a:ea typeface="Verdana"/>
                <a:cs typeface="Verdana"/>
                <a:sym typeface="Verdana"/>
              </a:rPr>
              <a:t>Problema de Gestión de Información</a:t>
            </a:r>
            <a:endParaRPr sz="1800" b="1">
              <a:solidFill>
                <a:srgbClr val="0000FF"/>
              </a:solidFill>
              <a:latin typeface="Verdana"/>
              <a:ea typeface="Verdana"/>
              <a:cs typeface="Verdana"/>
              <a:sym typeface="Verdana"/>
            </a:endParaRPr>
          </a:p>
        </p:txBody>
      </p:sp>
      <p:pic>
        <p:nvPicPr>
          <p:cNvPr id="225" name="Google Shape;225;p31"/>
          <p:cNvPicPr preferRelativeResize="0"/>
          <p:nvPr/>
        </p:nvPicPr>
        <p:blipFill>
          <a:blip r:embed="rId3">
            <a:alphaModFix/>
          </a:blip>
          <a:stretch>
            <a:fillRect/>
          </a:stretch>
        </p:blipFill>
        <p:spPr>
          <a:xfrm>
            <a:off x="7258650" y="2052276"/>
            <a:ext cx="4933349" cy="332935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p:nvPr/>
        </p:nvSpPr>
        <p:spPr>
          <a:xfrm>
            <a:off x="1072150" y="134050"/>
            <a:ext cx="109833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3200" b="1">
                <a:solidFill>
                  <a:schemeClr val="dk1"/>
                </a:solidFill>
                <a:latin typeface="Verdana"/>
                <a:ea typeface="Verdana"/>
                <a:cs typeface="Verdana"/>
                <a:sym typeface="Verdana"/>
              </a:rPr>
              <a:t>Repositorios Institucionales</a:t>
            </a:r>
            <a:endParaRPr sz="3200" b="1">
              <a:solidFill>
                <a:schemeClr val="dk1"/>
              </a:solidFill>
              <a:latin typeface="Verdana"/>
              <a:ea typeface="Verdana"/>
              <a:cs typeface="Verdana"/>
              <a:sym typeface="Verdana"/>
            </a:endParaRPr>
          </a:p>
          <a:p>
            <a:pPr marL="0" marR="0" lvl="0" indent="0" algn="ctr" rtl="0">
              <a:spcBef>
                <a:spcPts val="0"/>
              </a:spcBef>
              <a:spcAft>
                <a:spcPts val="0"/>
              </a:spcAft>
              <a:buNone/>
            </a:pPr>
            <a:r>
              <a:rPr lang="es-CO" sz="3200" b="1">
                <a:solidFill>
                  <a:schemeClr val="dk1"/>
                </a:solidFill>
                <a:latin typeface="Verdana"/>
                <a:ea typeface="Verdana"/>
                <a:cs typeface="Verdana"/>
                <a:sym typeface="Verdana"/>
              </a:rPr>
              <a:t>¿Problema Superado?</a:t>
            </a:r>
            <a:endParaRPr sz="3200" b="1">
              <a:solidFill>
                <a:schemeClr val="dk1"/>
              </a:solidFill>
              <a:latin typeface="Verdana"/>
              <a:ea typeface="Verdana"/>
              <a:cs typeface="Verdana"/>
              <a:sym typeface="Verdana"/>
            </a:endParaRPr>
          </a:p>
        </p:txBody>
      </p:sp>
      <p:sp>
        <p:nvSpPr>
          <p:cNvPr id="231" name="Google Shape;231;p32"/>
          <p:cNvSpPr/>
          <p:nvPr/>
        </p:nvSpPr>
        <p:spPr>
          <a:xfrm>
            <a:off x="0" y="1546625"/>
            <a:ext cx="7365900" cy="5143500"/>
          </a:xfrm>
          <a:prstGeom prst="rect">
            <a:avLst/>
          </a:prstGeom>
          <a:noFill/>
          <a:ln>
            <a:noFill/>
          </a:ln>
        </p:spPr>
        <p:txBody>
          <a:bodyPr spcFirstLastPara="1" wrap="square" lIns="91425" tIns="45700" rIns="91425" bIns="45700" anchor="t" anchorCtr="0">
            <a:noAutofit/>
          </a:bodyPr>
          <a:lstStyle/>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Diagnóstico</a:t>
            </a:r>
            <a:endParaRPr sz="2400" b="1">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Sintáctico</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Semántico</a:t>
            </a:r>
            <a:endParaRPr sz="2400">
              <a:solidFill>
                <a:schemeClr val="dk1"/>
              </a:solidFill>
              <a:latin typeface="Verdana"/>
              <a:ea typeface="Verdana"/>
              <a:cs typeface="Verdana"/>
              <a:sym typeface="Verdana"/>
            </a:endParaRPr>
          </a:p>
          <a:p>
            <a:pPr marL="457200" marR="0" lvl="0" indent="-381000" algn="just" rtl="0">
              <a:spcBef>
                <a:spcPts val="0"/>
              </a:spcBef>
              <a:spcAft>
                <a:spcPts val="0"/>
              </a:spcAft>
              <a:buClr>
                <a:schemeClr val="dk1"/>
              </a:buClr>
              <a:buSzPts val="2400"/>
              <a:buFont typeface="Verdana"/>
              <a:buChar char="●"/>
            </a:pPr>
            <a:r>
              <a:rPr lang="es-CO" sz="2400" b="1">
                <a:solidFill>
                  <a:schemeClr val="dk1"/>
                </a:solidFill>
                <a:latin typeface="Verdana"/>
                <a:ea typeface="Verdana"/>
                <a:cs typeface="Verdana"/>
                <a:sym typeface="Verdana"/>
              </a:rPr>
              <a:t>Resultados</a:t>
            </a:r>
            <a:endParaRPr sz="2400" b="1">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Ausencia de directrices de gestión</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Falta normalizar metadatos</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Mínima descripción</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Pobre gestión de autoridades </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Poco uso de Vocabularios controlados.</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Formatos digitales sin normalizar.</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chemeClr val="dk1"/>
              </a:buClr>
              <a:buSzPts val="2400"/>
              <a:buFont typeface="Verdana"/>
              <a:buChar char="○"/>
            </a:pPr>
            <a:r>
              <a:rPr lang="es-CO" sz="2400">
                <a:solidFill>
                  <a:schemeClr val="dk1"/>
                </a:solidFill>
                <a:latin typeface="Verdana"/>
                <a:ea typeface="Verdana"/>
                <a:cs typeface="Verdana"/>
                <a:sym typeface="Verdana"/>
              </a:rPr>
              <a:t>Poco entendimiento Interoperabilidad</a:t>
            </a:r>
            <a:endParaRPr sz="2400">
              <a:solidFill>
                <a:schemeClr val="dk1"/>
              </a:solidFill>
              <a:latin typeface="Verdana"/>
              <a:ea typeface="Verdana"/>
              <a:cs typeface="Verdana"/>
              <a:sym typeface="Verdana"/>
            </a:endParaRPr>
          </a:p>
          <a:p>
            <a:pPr marL="914400" marR="0" lvl="1" indent="-381000" algn="just" rtl="0">
              <a:spcBef>
                <a:spcPts val="0"/>
              </a:spcBef>
              <a:spcAft>
                <a:spcPts val="0"/>
              </a:spcAft>
              <a:buClr>
                <a:srgbClr val="FF0000"/>
              </a:buClr>
              <a:buSzPts val="2400"/>
              <a:buFont typeface="Verdana"/>
              <a:buChar char="○"/>
            </a:pPr>
            <a:r>
              <a:rPr lang="es-CO" sz="2400" b="1">
                <a:solidFill>
                  <a:srgbClr val="FF0000"/>
                </a:solidFill>
                <a:latin typeface="Verdana"/>
                <a:ea typeface="Verdana"/>
                <a:cs typeface="Verdana"/>
                <a:sym typeface="Verdana"/>
              </a:rPr>
              <a:t>Pocas Tipologías Documentales Normalizadas </a:t>
            </a:r>
            <a:endParaRPr sz="2400" b="1">
              <a:solidFill>
                <a:srgbClr val="FF0000"/>
              </a:solidFill>
              <a:latin typeface="Verdana"/>
              <a:ea typeface="Verdana"/>
              <a:cs typeface="Verdana"/>
              <a:sym typeface="Verdana"/>
            </a:endParaRPr>
          </a:p>
          <a:p>
            <a:pPr marL="0" marR="0" lvl="0" indent="0" algn="just" rtl="0">
              <a:spcBef>
                <a:spcPts val="0"/>
              </a:spcBef>
              <a:spcAft>
                <a:spcPts val="0"/>
              </a:spcAft>
              <a:buNone/>
            </a:pPr>
            <a:endParaRPr sz="2400">
              <a:solidFill>
                <a:schemeClr val="dk1"/>
              </a:solidFill>
              <a:latin typeface="Verdana"/>
              <a:ea typeface="Verdana"/>
              <a:cs typeface="Verdana"/>
              <a:sym typeface="Verdana"/>
            </a:endParaRPr>
          </a:p>
          <a:p>
            <a:pPr marL="457200" marR="0" lvl="0" indent="0" algn="just" rtl="0">
              <a:spcBef>
                <a:spcPts val="0"/>
              </a:spcBef>
              <a:spcAft>
                <a:spcPts val="0"/>
              </a:spcAft>
              <a:buNone/>
            </a:pPr>
            <a:endParaRPr sz="24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232" name="Google Shape;232;p32"/>
          <p:cNvPicPr preferRelativeResize="0"/>
          <p:nvPr/>
        </p:nvPicPr>
        <p:blipFill>
          <a:blip r:embed="rId3">
            <a:alphaModFix/>
          </a:blip>
          <a:stretch>
            <a:fillRect/>
          </a:stretch>
        </p:blipFill>
        <p:spPr>
          <a:xfrm>
            <a:off x="6981625" y="1921176"/>
            <a:ext cx="5073874" cy="3384226"/>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p:nvPr/>
        </p:nvSpPr>
        <p:spPr>
          <a:xfrm>
            <a:off x="898777" y="547390"/>
            <a:ext cx="951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3200" b="1">
                <a:solidFill>
                  <a:schemeClr val="dk1"/>
                </a:solidFill>
                <a:latin typeface="Verdana"/>
                <a:ea typeface="Verdana"/>
                <a:cs typeface="Verdana"/>
                <a:sym typeface="Verdana"/>
              </a:rPr>
              <a:t>Productos de Información científica</a:t>
            </a:r>
            <a:endParaRPr sz="3200" b="1">
              <a:solidFill>
                <a:schemeClr val="dk1"/>
              </a:solidFill>
              <a:latin typeface="Verdana"/>
              <a:ea typeface="Verdana"/>
              <a:cs typeface="Verdana"/>
              <a:sym typeface="Verdana"/>
            </a:endParaRPr>
          </a:p>
        </p:txBody>
      </p:sp>
      <p:sp>
        <p:nvSpPr>
          <p:cNvPr id="238" name="Google Shape;238;p33"/>
          <p:cNvSpPr/>
          <p:nvPr/>
        </p:nvSpPr>
        <p:spPr>
          <a:xfrm rot="-5400000">
            <a:off x="521075" y="1520759"/>
            <a:ext cx="840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txBox="1"/>
          <p:nvPr/>
        </p:nvSpPr>
        <p:spPr>
          <a:xfrm>
            <a:off x="650986" y="1631137"/>
            <a:ext cx="700500" cy="59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1</a:t>
            </a:r>
            <a:endParaRPr/>
          </a:p>
        </p:txBody>
      </p:sp>
      <p:sp>
        <p:nvSpPr>
          <p:cNvPr id="240" name="Google Shape;240;p33"/>
          <p:cNvSpPr/>
          <p:nvPr/>
        </p:nvSpPr>
        <p:spPr>
          <a:xfrm rot="-5400000">
            <a:off x="599074" y="2647915"/>
            <a:ext cx="684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txBox="1"/>
          <p:nvPr/>
        </p:nvSpPr>
        <p:spPr>
          <a:xfrm>
            <a:off x="630960" y="2816417"/>
            <a:ext cx="720600" cy="48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2</a:t>
            </a:r>
            <a:endParaRPr sz="2400">
              <a:solidFill>
                <a:schemeClr val="lt1"/>
              </a:solidFill>
              <a:latin typeface="Verdana"/>
              <a:ea typeface="Verdana"/>
              <a:cs typeface="Verdana"/>
              <a:sym typeface="Verdana"/>
            </a:endParaRPr>
          </a:p>
        </p:txBody>
      </p:sp>
      <p:sp>
        <p:nvSpPr>
          <p:cNvPr id="242" name="Google Shape;242;p33"/>
          <p:cNvSpPr/>
          <p:nvPr/>
        </p:nvSpPr>
        <p:spPr>
          <a:xfrm rot="5400000" flipH="1">
            <a:off x="5310807" y="-2202991"/>
            <a:ext cx="8400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txBox="1"/>
          <p:nvPr/>
        </p:nvSpPr>
        <p:spPr>
          <a:xfrm flipH="1">
            <a:off x="1596777" y="1634005"/>
            <a:ext cx="8145000" cy="594000"/>
          </a:xfrm>
          <a:prstGeom prst="rect">
            <a:avLst/>
          </a:prstGeom>
          <a:noFill/>
          <a:ln>
            <a:noFill/>
          </a:ln>
        </p:spPr>
        <p:txBody>
          <a:bodyPr spcFirstLastPara="1" wrap="square" lIns="108000" tIns="108000" rIns="108000" bIns="180000" anchor="ctr" anchorCtr="0">
            <a:noAutofit/>
          </a:bodyPr>
          <a:lstStyle/>
          <a:p>
            <a:pPr marL="0" marR="0" lvl="0" indent="0" algn="l" rtl="0">
              <a:spcBef>
                <a:spcPts val="0"/>
              </a:spcBef>
              <a:spcAft>
                <a:spcPts val="0"/>
              </a:spcAft>
              <a:buNone/>
            </a:pPr>
            <a:r>
              <a:rPr lang="es-CO" sz="1800">
                <a:solidFill>
                  <a:srgbClr val="001133"/>
                </a:solidFill>
                <a:highlight>
                  <a:srgbClr val="FFFFFF"/>
                </a:highlight>
              </a:rPr>
              <a:t>Conjunto de datos científicos (la agrupación de métodos, procedimientos y técnicas para generar conocimientos objetivos).</a:t>
            </a:r>
            <a:r>
              <a:rPr lang="es-CO" sz="1800">
                <a:solidFill>
                  <a:schemeClr val="dk1"/>
                </a:solidFill>
                <a:latin typeface="Verdana"/>
                <a:ea typeface="Verdana"/>
                <a:cs typeface="Verdana"/>
                <a:sym typeface="Verdana"/>
              </a:rPr>
              <a:t> </a:t>
            </a:r>
            <a:endParaRPr sz="1800">
              <a:solidFill>
                <a:schemeClr val="dk1"/>
              </a:solidFill>
              <a:latin typeface="Verdana"/>
              <a:ea typeface="Verdana"/>
              <a:cs typeface="Verdana"/>
              <a:sym typeface="Verdana"/>
            </a:endParaRPr>
          </a:p>
        </p:txBody>
      </p:sp>
      <p:sp>
        <p:nvSpPr>
          <p:cNvPr id="244" name="Google Shape;244;p33"/>
          <p:cNvSpPr/>
          <p:nvPr/>
        </p:nvSpPr>
        <p:spPr>
          <a:xfrm rot="5400000" flipH="1">
            <a:off x="5388806" y="-1075836"/>
            <a:ext cx="6840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txBox="1"/>
          <p:nvPr/>
        </p:nvSpPr>
        <p:spPr>
          <a:xfrm flipH="1">
            <a:off x="1596542" y="2816439"/>
            <a:ext cx="8168100" cy="483600"/>
          </a:xfrm>
          <a:prstGeom prst="rect">
            <a:avLst/>
          </a:prstGeom>
          <a:noFill/>
          <a:ln>
            <a:noFill/>
          </a:ln>
        </p:spPr>
        <p:txBody>
          <a:bodyPr spcFirstLastPara="1" wrap="square" lIns="108000" tIns="108000" rIns="108000" bIns="1800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Contenidos científicos organizados y representados en documentos</a:t>
            </a:r>
            <a:endParaRPr sz="1800">
              <a:solidFill>
                <a:schemeClr val="dk1"/>
              </a:solidFill>
              <a:latin typeface="Verdana"/>
              <a:ea typeface="Verdana"/>
              <a:cs typeface="Verdana"/>
              <a:sym typeface="Verdana"/>
            </a:endParaRPr>
          </a:p>
        </p:txBody>
      </p:sp>
      <p:sp>
        <p:nvSpPr>
          <p:cNvPr id="246" name="Google Shape;246;p33"/>
          <p:cNvSpPr/>
          <p:nvPr/>
        </p:nvSpPr>
        <p:spPr>
          <a:xfrm rot="5400000" flipH="1">
            <a:off x="5385057" y="-50448"/>
            <a:ext cx="6915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txBox="1"/>
          <p:nvPr/>
        </p:nvSpPr>
        <p:spPr>
          <a:xfrm flipH="1">
            <a:off x="1596601" y="3838978"/>
            <a:ext cx="8166900" cy="489000"/>
          </a:xfrm>
          <a:prstGeom prst="rect">
            <a:avLst/>
          </a:prstGeom>
          <a:noFill/>
          <a:ln>
            <a:noFill/>
          </a:ln>
        </p:spPr>
        <p:txBody>
          <a:bodyPr spcFirstLastPara="1" wrap="square" lIns="108000" tIns="108000" rIns="108000" bIns="180000" anchor="ctr" anchorCtr="0">
            <a:noAutofit/>
          </a:bodyPr>
          <a:lstStyle/>
          <a:p>
            <a:pPr marL="0" marR="0" lvl="0" indent="0" algn="just" rtl="0">
              <a:spcBef>
                <a:spcPts val="0"/>
              </a:spcBef>
              <a:spcAft>
                <a:spcPts val="0"/>
              </a:spcAft>
              <a:buNone/>
            </a:pPr>
            <a:r>
              <a:rPr lang="es-CO" sz="1800">
                <a:solidFill>
                  <a:schemeClr val="dk1"/>
                </a:solidFill>
                <a:latin typeface="Verdana"/>
                <a:ea typeface="Verdana"/>
                <a:cs typeface="Verdana"/>
                <a:sym typeface="Verdana"/>
              </a:rPr>
              <a:t>Digitalmente, almacenados en un formato predefinido</a:t>
            </a:r>
            <a:endParaRPr sz="1800">
              <a:solidFill>
                <a:schemeClr val="dk1"/>
              </a:solidFill>
              <a:latin typeface="Verdana"/>
              <a:ea typeface="Verdana"/>
              <a:cs typeface="Verdana"/>
              <a:sym typeface="Verdana"/>
            </a:endParaRPr>
          </a:p>
        </p:txBody>
      </p:sp>
      <p:sp>
        <p:nvSpPr>
          <p:cNvPr id="248" name="Google Shape;248;p33"/>
          <p:cNvSpPr/>
          <p:nvPr/>
        </p:nvSpPr>
        <p:spPr>
          <a:xfrm rot="-5400000">
            <a:off x="595324" y="3683446"/>
            <a:ext cx="6915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txBox="1"/>
          <p:nvPr/>
        </p:nvSpPr>
        <p:spPr>
          <a:xfrm>
            <a:off x="632084" y="3849107"/>
            <a:ext cx="719400" cy="489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3</a:t>
            </a:r>
            <a:endParaRPr sz="2400">
              <a:solidFill>
                <a:schemeClr val="lt1"/>
              </a:solidFill>
              <a:latin typeface="Verdana"/>
              <a:ea typeface="Verdana"/>
              <a:cs typeface="Verdana"/>
              <a:sym typeface="Verdana"/>
            </a:endParaRPr>
          </a:p>
        </p:txBody>
      </p:sp>
      <p:sp>
        <p:nvSpPr>
          <p:cNvPr id="250" name="Google Shape;250;p33"/>
          <p:cNvSpPr/>
          <p:nvPr/>
        </p:nvSpPr>
        <p:spPr>
          <a:xfrm rot="-5400000">
            <a:off x="431074" y="4878952"/>
            <a:ext cx="1020000" cy="820500"/>
          </a:xfrm>
          <a:prstGeom prst="round2SameRect">
            <a:avLst>
              <a:gd name="adj1" fmla="val 50000"/>
              <a:gd name="adj2" fmla="val 0"/>
            </a:avLst>
          </a:prstGeom>
          <a:gradFill>
            <a:gsLst>
              <a:gs pos="0">
                <a:srgbClr val="CBD521"/>
              </a:gs>
              <a:gs pos="69000">
                <a:srgbClr val="CBD521"/>
              </a:gs>
              <a:gs pos="100000">
                <a:srgbClr val="E68128"/>
              </a:gs>
            </a:gsLst>
            <a:lin ang="5400012" scaled="0"/>
          </a:gra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txBox="1"/>
          <p:nvPr/>
        </p:nvSpPr>
        <p:spPr>
          <a:xfrm>
            <a:off x="650975" y="4899298"/>
            <a:ext cx="700500" cy="77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400">
                <a:solidFill>
                  <a:schemeClr val="lt1"/>
                </a:solidFill>
                <a:latin typeface="Verdana"/>
                <a:ea typeface="Verdana"/>
                <a:cs typeface="Verdana"/>
                <a:sym typeface="Verdana"/>
              </a:rPr>
              <a:t>4</a:t>
            </a:r>
            <a:endParaRPr sz="2400">
              <a:solidFill>
                <a:schemeClr val="lt1"/>
              </a:solidFill>
              <a:latin typeface="Verdana"/>
              <a:ea typeface="Verdana"/>
              <a:cs typeface="Verdana"/>
              <a:sym typeface="Verdana"/>
            </a:endParaRPr>
          </a:p>
        </p:txBody>
      </p:sp>
      <p:sp>
        <p:nvSpPr>
          <p:cNvPr id="252" name="Google Shape;252;p33"/>
          <p:cNvSpPr/>
          <p:nvPr/>
        </p:nvSpPr>
        <p:spPr>
          <a:xfrm rot="5400000" flipH="1">
            <a:off x="5204010" y="1155175"/>
            <a:ext cx="1053600" cy="8268000"/>
          </a:xfrm>
          <a:prstGeom prst="round2SameRect">
            <a:avLst>
              <a:gd name="adj1" fmla="val 50000"/>
              <a:gd name="adj2" fmla="val 0"/>
            </a:avLst>
          </a:prstGeom>
          <a:solidFill>
            <a:schemeClr val="lt1"/>
          </a:solidFill>
          <a:ln w="38100" cap="flat" cmpd="sng">
            <a:solidFill>
              <a:srgbClr val="E681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txBox="1"/>
          <p:nvPr/>
        </p:nvSpPr>
        <p:spPr>
          <a:xfrm flipH="1">
            <a:off x="1596713" y="4916644"/>
            <a:ext cx="8113800" cy="744900"/>
          </a:xfrm>
          <a:prstGeom prst="rect">
            <a:avLst/>
          </a:prstGeom>
          <a:noFill/>
          <a:ln>
            <a:noFill/>
          </a:ln>
        </p:spPr>
        <p:txBody>
          <a:bodyPr spcFirstLastPara="1" wrap="square" lIns="108000" tIns="108000" rIns="108000" bIns="180000" anchor="ctr" anchorCtr="0">
            <a:noAutofit/>
          </a:bodyPr>
          <a:lstStyle/>
          <a:p>
            <a:pPr marL="0" marR="0" lvl="0" indent="0" algn="l" rtl="0">
              <a:spcBef>
                <a:spcPts val="0"/>
              </a:spcBef>
              <a:spcAft>
                <a:spcPts val="0"/>
              </a:spcAft>
              <a:buNone/>
            </a:pPr>
            <a:r>
              <a:rPr lang="es-CO" sz="1800">
                <a:solidFill>
                  <a:schemeClr val="dk1"/>
                </a:solidFill>
                <a:latin typeface="Verdana"/>
                <a:ea typeface="Verdana"/>
                <a:cs typeface="Verdana"/>
                <a:sym typeface="Verdana"/>
              </a:rPr>
              <a:t>Permite el procesamiento, el almacenamiento, recuperación y diseminación de la información científica</a:t>
            </a:r>
            <a:endParaRPr sz="1800">
              <a:solidFill>
                <a:schemeClr val="dk1"/>
              </a:solidFill>
              <a:latin typeface="Verdana"/>
              <a:ea typeface="Verdana"/>
              <a:cs typeface="Verdana"/>
              <a:sym typeface="Verdana"/>
            </a:endParaRPr>
          </a:p>
        </p:txBody>
      </p:sp>
    </p:spTree>
  </p:cSld>
  <p:clrMapOvr>
    <a:masterClrMapping/>
  </p:clrMapOvr>
  <p:transition spd="slow">
    <p:fade thruBlk="1"/>
  </p:transition>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4698</Words>
  <Application>Microsoft Office PowerPoint</Application>
  <PresentationFormat>Panorámica</PresentationFormat>
  <Paragraphs>340</Paragraphs>
  <Slides>43</Slides>
  <Notes>43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43</vt:i4>
      </vt:variant>
    </vt:vector>
  </HeadingPairs>
  <TitlesOfParts>
    <vt:vector size="48" baseType="lpstr">
      <vt:lpstr>Arial</vt:lpstr>
      <vt:lpstr>Calibri</vt:lpstr>
      <vt:lpstr>Verdana</vt: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REDCOL  Desarrollando Tendencias en Gestión de Productos de Información  Científica </vt:lpstr>
      <vt:lpstr>Presentación de PowerPoint</vt:lpstr>
      <vt:lpstr>Presentación de PowerPoint</vt:lpstr>
      <vt:lpstr>Presentación de PowerPoint</vt:lpstr>
      <vt:lpstr>Presentación de PowerPoint</vt:lpstr>
      <vt:lpstr>Repositorios de Nueva Generación - NGR-COAR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Ruth Elena Vallejo</cp:lastModifiedBy>
  <cp:revision>1</cp:revision>
  <dcterms:modified xsi:type="dcterms:W3CDTF">2019-08-02T16:50:47Z</dcterms:modified>
</cp:coreProperties>
</file>